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handoutMasterIdLst>
    <p:handoutMasterId r:id="rId23"/>
  </p:handoutMasterIdLst>
  <p:sldIdLst>
    <p:sldId id="256" r:id="rId2"/>
    <p:sldId id="285" r:id="rId3"/>
    <p:sldId id="265" r:id="rId4"/>
    <p:sldId id="266" r:id="rId5"/>
    <p:sldId id="267" r:id="rId6"/>
    <p:sldId id="268" r:id="rId7"/>
    <p:sldId id="269" r:id="rId8"/>
    <p:sldId id="270" r:id="rId9"/>
    <p:sldId id="271" r:id="rId10"/>
    <p:sldId id="273" r:id="rId11"/>
    <p:sldId id="272" r:id="rId12"/>
    <p:sldId id="274" r:id="rId13"/>
    <p:sldId id="275" r:id="rId14"/>
    <p:sldId id="276" r:id="rId15"/>
    <p:sldId id="277" r:id="rId16"/>
    <p:sldId id="278" r:id="rId17"/>
    <p:sldId id="282" r:id="rId18"/>
    <p:sldId id="281" r:id="rId19"/>
    <p:sldId id="280" r:id="rId20"/>
    <p:sldId id="28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6D"/>
    <a:srgbClr val="009999"/>
    <a:srgbClr val="00CC00"/>
    <a:srgbClr val="E9F6E2"/>
    <a:srgbClr val="F8FCF6"/>
    <a:srgbClr val="FF9F9F"/>
    <a:srgbClr val="1E4F79"/>
    <a:srgbClr val="C00000"/>
    <a:srgbClr val="2DA952"/>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showGuides="1">
      <p:cViewPr varScale="1">
        <p:scale>
          <a:sx n="82" d="100"/>
          <a:sy n="82" d="100"/>
        </p:scale>
        <p:origin x="672"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56" d="100"/>
          <a:sy n="56" d="100"/>
        </p:scale>
        <p:origin x="28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34F77-4F06-4405-80CB-7738C0E851F9}" type="doc">
      <dgm:prSet loTypeId="urn:microsoft.com/office/officeart/2005/8/layout/radial1" loCatId="cycle" qsTypeId="urn:microsoft.com/office/officeart/2005/8/quickstyle/simple1" qsCatId="simple" csTypeId="urn:microsoft.com/office/officeart/2005/8/colors/accent6_2" csCatId="accent6" phldr="1"/>
      <dgm:spPr/>
      <dgm:t>
        <a:bodyPr/>
        <a:lstStyle/>
        <a:p>
          <a:endParaRPr lang="es-ES"/>
        </a:p>
      </dgm:t>
    </dgm:pt>
    <dgm:pt modelId="{32D28F93-0302-44CA-99D8-1CA39050AC3C}">
      <dgm:prSet phldrT="[Texto]"/>
      <dgm:spPr/>
      <dgm:t>
        <a:bodyPr/>
        <a:lstStyle/>
        <a:p>
          <a:r>
            <a:rPr lang="es-ES" b="1" dirty="0">
              <a:latin typeface="Montserrat" panose="00000500000000000000" pitchFamily="50" charset="0"/>
            </a:rPr>
            <a:t>Nombre del indicador</a:t>
          </a:r>
        </a:p>
      </dgm:t>
    </dgm:pt>
    <dgm:pt modelId="{CA427337-E36D-4F87-898A-ED85EEFA56F8}" type="parTrans" cxnId="{CCE2876E-FE3B-431A-B0A1-235A5F39B0AD}">
      <dgm:prSet/>
      <dgm:spPr/>
      <dgm:t>
        <a:bodyPr/>
        <a:lstStyle/>
        <a:p>
          <a:endParaRPr lang="es-ES">
            <a:latin typeface="Montserrat" panose="00000500000000000000" pitchFamily="50" charset="0"/>
          </a:endParaRPr>
        </a:p>
      </dgm:t>
    </dgm:pt>
    <dgm:pt modelId="{26192276-A572-4E2F-B91F-4218FD7F7C6A}" type="sibTrans" cxnId="{CCE2876E-FE3B-431A-B0A1-235A5F39B0AD}">
      <dgm:prSet/>
      <dgm:spPr/>
      <dgm:t>
        <a:bodyPr/>
        <a:lstStyle/>
        <a:p>
          <a:endParaRPr lang="es-ES">
            <a:latin typeface="Montserrat" panose="00000500000000000000" pitchFamily="50" charset="0"/>
          </a:endParaRPr>
        </a:p>
      </dgm:t>
    </dgm:pt>
    <dgm:pt modelId="{136F6331-59CC-4F29-A763-445AB1696398}">
      <dgm:prSet phldrT="[Texto]"/>
      <dgm:spPr/>
      <dgm:t>
        <a:bodyPr/>
        <a:lstStyle/>
        <a:p>
          <a:r>
            <a:rPr lang="es-ES" dirty="0">
              <a:latin typeface="Montserrat" panose="00000500000000000000" pitchFamily="50" charset="0"/>
            </a:rPr>
            <a:t>No repetir el objetivo</a:t>
          </a:r>
        </a:p>
      </dgm:t>
    </dgm:pt>
    <dgm:pt modelId="{49428929-C411-4EC5-AC1C-978CD4BBA2B3}" type="parTrans" cxnId="{5A05B4E8-EA96-4DF6-B6C6-A7910A63FBF6}">
      <dgm:prSet/>
      <dgm:spPr/>
      <dgm:t>
        <a:bodyPr/>
        <a:lstStyle/>
        <a:p>
          <a:endParaRPr lang="es-ES">
            <a:latin typeface="Montserrat" panose="00000500000000000000" pitchFamily="50" charset="0"/>
          </a:endParaRPr>
        </a:p>
      </dgm:t>
    </dgm:pt>
    <dgm:pt modelId="{4063E871-1208-4282-9D4C-FCCD108FEF67}" type="sibTrans" cxnId="{5A05B4E8-EA96-4DF6-B6C6-A7910A63FBF6}">
      <dgm:prSet/>
      <dgm:spPr/>
      <dgm:t>
        <a:bodyPr/>
        <a:lstStyle/>
        <a:p>
          <a:endParaRPr lang="es-ES">
            <a:latin typeface="Montserrat" panose="00000500000000000000" pitchFamily="50" charset="0"/>
          </a:endParaRPr>
        </a:p>
      </dgm:t>
    </dgm:pt>
    <dgm:pt modelId="{EA4E7C5B-AB9B-4B02-903A-52F2A2AA1B18}">
      <dgm:prSet phldrT="[Texto]"/>
      <dgm:spPr/>
      <dgm:t>
        <a:bodyPr/>
        <a:lstStyle/>
        <a:p>
          <a:r>
            <a:rPr lang="es-ES" dirty="0">
              <a:latin typeface="Montserrat" panose="00000500000000000000" pitchFamily="50" charset="0"/>
            </a:rPr>
            <a:t>Claro y entendible</a:t>
          </a:r>
        </a:p>
      </dgm:t>
    </dgm:pt>
    <dgm:pt modelId="{AC08EA97-3308-4114-8E9E-E314E372B139}" type="parTrans" cxnId="{9C3CA6B2-D7C7-4742-BCF1-1DF60BEFF068}">
      <dgm:prSet/>
      <dgm:spPr/>
      <dgm:t>
        <a:bodyPr/>
        <a:lstStyle/>
        <a:p>
          <a:endParaRPr lang="es-ES">
            <a:latin typeface="Montserrat" panose="00000500000000000000" pitchFamily="50" charset="0"/>
          </a:endParaRPr>
        </a:p>
      </dgm:t>
    </dgm:pt>
    <dgm:pt modelId="{D3989A82-500B-4EA9-80D1-017EB2803144}" type="sibTrans" cxnId="{9C3CA6B2-D7C7-4742-BCF1-1DF60BEFF068}">
      <dgm:prSet/>
      <dgm:spPr/>
      <dgm:t>
        <a:bodyPr/>
        <a:lstStyle/>
        <a:p>
          <a:endParaRPr lang="es-ES">
            <a:latin typeface="Montserrat" panose="00000500000000000000" pitchFamily="50" charset="0"/>
          </a:endParaRPr>
        </a:p>
      </dgm:t>
    </dgm:pt>
    <dgm:pt modelId="{120184B0-662F-4244-B40B-4805D6EAB9FE}">
      <dgm:prSet phldrT="[Texto]"/>
      <dgm:spPr/>
      <dgm:t>
        <a:bodyPr/>
        <a:lstStyle/>
        <a:p>
          <a:r>
            <a:rPr lang="es-ES" dirty="0">
              <a:latin typeface="Montserrat" panose="00000500000000000000" pitchFamily="50" charset="0"/>
            </a:rPr>
            <a:t>No contener método de cálculo</a:t>
          </a:r>
        </a:p>
      </dgm:t>
    </dgm:pt>
    <dgm:pt modelId="{DC236798-9D4C-4171-8E34-2321F736952F}" type="parTrans" cxnId="{FE6C367D-D0AB-4668-BBB3-51AB4C8FE81A}">
      <dgm:prSet/>
      <dgm:spPr/>
      <dgm:t>
        <a:bodyPr/>
        <a:lstStyle/>
        <a:p>
          <a:endParaRPr lang="es-ES">
            <a:latin typeface="Montserrat" panose="00000500000000000000" pitchFamily="50" charset="0"/>
          </a:endParaRPr>
        </a:p>
      </dgm:t>
    </dgm:pt>
    <dgm:pt modelId="{9427C7C2-E4E6-42A8-B5EE-796E69DAC2AA}" type="sibTrans" cxnId="{FE6C367D-D0AB-4668-BBB3-51AB4C8FE81A}">
      <dgm:prSet/>
      <dgm:spPr/>
      <dgm:t>
        <a:bodyPr/>
        <a:lstStyle/>
        <a:p>
          <a:endParaRPr lang="es-ES">
            <a:latin typeface="Montserrat" panose="00000500000000000000" pitchFamily="50" charset="0"/>
          </a:endParaRPr>
        </a:p>
      </dgm:t>
    </dgm:pt>
    <dgm:pt modelId="{58E3920C-1ECC-4AC5-AC79-1F9EF0EFD482}">
      <dgm:prSet phldrT="[Texto]"/>
      <dgm:spPr/>
      <dgm:t>
        <a:bodyPr/>
        <a:lstStyle/>
        <a:p>
          <a:r>
            <a:rPr lang="es-ES" dirty="0">
              <a:latin typeface="Montserrat" panose="00000500000000000000" pitchFamily="50" charset="0"/>
            </a:rPr>
            <a:t>Único y corto</a:t>
          </a:r>
        </a:p>
      </dgm:t>
    </dgm:pt>
    <dgm:pt modelId="{1F12DF16-C451-4EC3-934A-71DA8C17FE43}" type="parTrans" cxnId="{06919331-6FF0-4F35-BB40-21808DD63AF0}">
      <dgm:prSet/>
      <dgm:spPr/>
      <dgm:t>
        <a:bodyPr/>
        <a:lstStyle/>
        <a:p>
          <a:endParaRPr lang="es-ES">
            <a:latin typeface="Montserrat" panose="00000500000000000000" pitchFamily="50" charset="0"/>
          </a:endParaRPr>
        </a:p>
      </dgm:t>
    </dgm:pt>
    <dgm:pt modelId="{B9E2E685-0CCF-48B5-B229-827760BF7C9C}" type="sibTrans" cxnId="{06919331-6FF0-4F35-BB40-21808DD63AF0}">
      <dgm:prSet/>
      <dgm:spPr/>
      <dgm:t>
        <a:bodyPr/>
        <a:lstStyle/>
        <a:p>
          <a:endParaRPr lang="es-ES">
            <a:latin typeface="Montserrat" panose="00000500000000000000" pitchFamily="50" charset="0"/>
          </a:endParaRPr>
        </a:p>
      </dgm:t>
    </dgm:pt>
    <dgm:pt modelId="{B0005D47-F868-4442-86EC-70143798C161}">
      <dgm:prSet phldrT="[Texto]"/>
      <dgm:spPr/>
      <dgm:t>
        <a:bodyPr/>
        <a:lstStyle/>
        <a:p>
          <a:r>
            <a:rPr lang="es-ES" dirty="0">
              <a:latin typeface="Montserrat" panose="00000500000000000000" pitchFamily="50" charset="0"/>
            </a:rPr>
            <a:t>No refleja una acción</a:t>
          </a:r>
        </a:p>
      </dgm:t>
    </dgm:pt>
    <dgm:pt modelId="{C07DF0BF-7DB5-4679-B73C-5939BF6BFDA5}" type="parTrans" cxnId="{3C327216-252A-4236-A9F8-D3CA2A4BDE2B}">
      <dgm:prSet/>
      <dgm:spPr/>
      <dgm:t>
        <a:bodyPr/>
        <a:lstStyle/>
        <a:p>
          <a:endParaRPr lang="es-ES">
            <a:latin typeface="Montserrat" panose="00000500000000000000" pitchFamily="50" charset="0"/>
          </a:endParaRPr>
        </a:p>
      </dgm:t>
    </dgm:pt>
    <dgm:pt modelId="{46B17430-065E-4AFC-9872-471EA97C9A29}" type="sibTrans" cxnId="{3C327216-252A-4236-A9F8-D3CA2A4BDE2B}">
      <dgm:prSet/>
      <dgm:spPr/>
      <dgm:t>
        <a:bodyPr/>
        <a:lstStyle/>
        <a:p>
          <a:endParaRPr lang="es-ES">
            <a:latin typeface="Montserrat" panose="00000500000000000000" pitchFamily="50" charset="0"/>
          </a:endParaRPr>
        </a:p>
      </dgm:t>
    </dgm:pt>
    <dgm:pt modelId="{13D88835-1F66-47EB-B3D8-19B2A2CBB585}">
      <dgm:prSet phldrT="[Texto]"/>
      <dgm:spPr/>
      <dgm:t>
        <a:bodyPr/>
        <a:lstStyle/>
        <a:p>
          <a:r>
            <a:rPr lang="es-ES" dirty="0">
              <a:latin typeface="Montserrat" panose="00000500000000000000" pitchFamily="50" charset="0"/>
            </a:rPr>
            <a:t>Incluir unidad de medida</a:t>
          </a:r>
        </a:p>
      </dgm:t>
    </dgm:pt>
    <dgm:pt modelId="{4F735167-4892-4450-A79B-CA3A732FDDE8}" type="parTrans" cxnId="{F72F7585-E5C6-42B0-B631-D536659A9042}">
      <dgm:prSet/>
      <dgm:spPr/>
      <dgm:t>
        <a:bodyPr/>
        <a:lstStyle/>
        <a:p>
          <a:endParaRPr lang="es-ES">
            <a:latin typeface="Montserrat" panose="00000500000000000000" pitchFamily="50" charset="0"/>
          </a:endParaRPr>
        </a:p>
      </dgm:t>
    </dgm:pt>
    <dgm:pt modelId="{D68492B7-4E51-4B50-B844-6A4AACB1436B}" type="sibTrans" cxnId="{F72F7585-E5C6-42B0-B631-D536659A9042}">
      <dgm:prSet/>
      <dgm:spPr/>
      <dgm:t>
        <a:bodyPr/>
        <a:lstStyle/>
        <a:p>
          <a:endParaRPr lang="es-ES">
            <a:latin typeface="Montserrat" panose="00000500000000000000" pitchFamily="50" charset="0"/>
          </a:endParaRPr>
        </a:p>
      </dgm:t>
    </dgm:pt>
    <dgm:pt modelId="{9C55CC7A-A4E0-4681-BD61-22E9C3684F00}" type="pres">
      <dgm:prSet presAssocID="{46D34F77-4F06-4405-80CB-7738C0E851F9}" presName="cycle" presStyleCnt="0">
        <dgm:presLayoutVars>
          <dgm:chMax val="1"/>
          <dgm:dir/>
          <dgm:animLvl val="ctr"/>
          <dgm:resizeHandles val="exact"/>
        </dgm:presLayoutVars>
      </dgm:prSet>
      <dgm:spPr/>
    </dgm:pt>
    <dgm:pt modelId="{D951D9F1-B529-4E8A-BB8C-316E6F645D3B}" type="pres">
      <dgm:prSet presAssocID="{32D28F93-0302-44CA-99D8-1CA39050AC3C}" presName="centerShape" presStyleLbl="node0" presStyleIdx="0" presStyleCnt="1"/>
      <dgm:spPr/>
    </dgm:pt>
    <dgm:pt modelId="{8E4B2D0A-18B4-4C56-8431-58727DC4F3B3}" type="pres">
      <dgm:prSet presAssocID="{49428929-C411-4EC5-AC1C-978CD4BBA2B3}" presName="Name9" presStyleLbl="parChTrans1D2" presStyleIdx="0" presStyleCnt="6"/>
      <dgm:spPr/>
    </dgm:pt>
    <dgm:pt modelId="{AAC137B1-BF2F-4C8A-84F2-03D546438A27}" type="pres">
      <dgm:prSet presAssocID="{49428929-C411-4EC5-AC1C-978CD4BBA2B3}" presName="connTx" presStyleLbl="parChTrans1D2" presStyleIdx="0" presStyleCnt="6"/>
      <dgm:spPr/>
    </dgm:pt>
    <dgm:pt modelId="{0B86B1F2-E5BC-41B6-B053-39C7FC40AEBC}" type="pres">
      <dgm:prSet presAssocID="{136F6331-59CC-4F29-A763-445AB1696398}" presName="node" presStyleLbl="node1" presStyleIdx="0" presStyleCnt="6">
        <dgm:presLayoutVars>
          <dgm:bulletEnabled val="1"/>
        </dgm:presLayoutVars>
      </dgm:prSet>
      <dgm:spPr/>
    </dgm:pt>
    <dgm:pt modelId="{92711298-65C3-4234-9F09-F10664A82D77}" type="pres">
      <dgm:prSet presAssocID="{AC08EA97-3308-4114-8E9E-E314E372B139}" presName="Name9" presStyleLbl="parChTrans1D2" presStyleIdx="1" presStyleCnt="6"/>
      <dgm:spPr/>
    </dgm:pt>
    <dgm:pt modelId="{767FD3B4-EC37-42D2-8634-A0952F79F681}" type="pres">
      <dgm:prSet presAssocID="{AC08EA97-3308-4114-8E9E-E314E372B139}" presName="connTx" presStyleLbl="parChTrans1D2" presStyleIdx="1" presStyleCnt="6"/>
      <dgm:spPr/>
    </dgm:pt>
    <dgm:pt modelId="{9E111DC4-92EE-4955-911D-A0E9A8BE655E}" type="pres">
      <dgm:prSet presAssocID="{EA4E7C5B-AB9B-4B02-903A-52F2A2AA1B18}" presName="node" presStyleLbl="node1" presStyleIdx="1" presStyleCnt="6">
        <dgm:presLayoutVars>
          <dgm:bulletEnabled val="1"/>
        </dgm:presLayoutVars>
      </dgm:prSet>
      <dgm:spPr/>
    </dgm:pt>
    <dgm:pt modelId="{1077CE5E-CB9A-4663-9836-1667E9F0B4A0}" type="pres">
      <dgm:prSet presAssocID="{DC236798-9D4C-4171-8E34-2321F736952F}" presName="Name9" presStyleLbl="parChTrans1D2" presStyleIdx="2" presStyleCnt="6"/>
      <dgm:spPr/>
    </dgm:pt>
    <dgm:pt modelId="{2DB27569-AB07-457F-84E9-7AB1DC213C15}" type="pres">
      <dgm:prSet presAssocID="{DC236798-9D4C-4171-8E34-2321F736952F}" presName="connTx" presStyleLbl="parChTrans1D2" presStyleIdx="2" presStyleCnt="6"/>
      <dgm:spPr/>
    </dgm:pt>
    <dgm:pt modelId="{8AB6BEDC-FEB0-444D-9F90-1A1E6BB44551}" type="pres">
      <dgm:prSet presAssocID="{120184B0-662F-4244-B40B-4805D6EAB9FE}" presName="node" presStyleLbl="node1" presStyleIdx="2" presStyleCnt="6">
        <dgm:presLayoutVars>
          <dgm:bulletEnabled val="1"/>
        </dgm:presLayoutVars>
      </dgm:prSet>
      <dgm:spPr/>
    </dgm:pt>
    <dgm:pt modelId="{19205662-79CA-4C06-952B-C0BA39C3F1D5}" type="pres">
      <dgm:prSet presAssocID="{1F12DF16-C451-4EC3-934A-71DA8C17FE43}" presName="Name9" presStyleLbl="parChTrans1D2" presStyleIdx="3" presStyleCnt="6"/>
      <dgm:spPr/>
    </dgm:pt>
    <dgm:pt modelId="{F4247284-3AD6-4F83-9CD2-0FCA7B53BC41}" type="pres">
      <dgm:prSet presAssocID="{1F12DF16-C451-4EC3-934A-71DA8C17FE43}" presName="connTx" presStyleLbl="parChTrans1D2" presStyleIdx="3" presStyleCnt="6"/>
      <dgm:spPr/>
    </dgm:pt>
    <dgm:pt modelId="{EE607559-894F-49AB-80A8-D0FBA5C87B21}" type="pres">
      <dgm:prSet presAssocID="{58E3920C-1ECC-4AC5-AC79-1F9EF0EFD482}" presName="node" presStyleLbl="node1" presStyleIdx="3" presStyleCnt="6">
        <dgm:presLayoutVars>
          <dgm:bulletEnabled val="1"/>
        </dgm:presLayoutVars>
      </dgm:prSet>
      <dgm:spPr/>
    </dgm:pt>
    <dgm:pt modelId="{A8007094-92D9-4DEF-B4D6-8D3D80FEB44E}" type="pres">
      <dgm:prSet presAssocID="{C07DF0BF-7DB5-4679-B73C-5939BF6BFDA5}" presName="Name9" presStyleLbl="parChTrans1D2" presStyleIdx="4" presStyleCnt="6"/>
      <dgm:spPr/>
    </dgm:pt>
    <dgm:pt modelId="{F924F9E7-DD13-469E-95DA-F81886FE1BCC}" type="pres">
      <dgm:prSet presAssocID="{C07DF0BF-7DB5-4679-B73C-5939BF6BFDA5}" presName="connTx" presStyleLbl="parChTrans1D2" presStyleIdx="4" presStyleCnt="6"/>
      <dgm:spPr/>
    </dgm:pt>
    <dgm:pt modelId="{D2FEB3E0-18A2-462A-9308-470EEEEF7279}" type="pres">
      <dgm:prSet presAssocID="{B0005D47-F868-4442-86EC-70143798C161}" presName="node" presStyleLbl="node1" presStyleIdx="4" presStyleCnt="6">
        <dgm:presLayoutVars>
          <dgm:bulletEnabled val="1"/>
        </dgm:presLayoutVars>
      </dgm:prSet>
      <dgm:spPr/>
    </dgm:pt>
    <dgm:pt modelId="{3C932E7B-70B9-4A62-9A2E-E09C4721F942}" type="pres">
      <dgm:prSet presAssocID="{4F735167-4892-4450-A79B-CA3A732FDDE8}" presName="Name9" presStyleLbl="parChTrans1D2" presStyleIdx="5" presStyleCnt="6"/>
      <dgm:spPr/>
    </dgm:pt>
    <dgm:pt modelId="{CC58EE7E-B2B6-45B0-83BA-BC4326083813}" type="pres">
      <dgm:prSet presAssocID="{4F735167-4892-4450-A79B-CA3A732FDDE8}" presName="connTx" presStyleLbl="parChTrans1D2" presStyleIdx="5" presStyleCnt="6"/>
      <dgm:spPr/>
    </dgm:pt>
    <dgm:pt modelId="{168830A9-0DB1-485D-8D4F-4EA7AC01A343}" type="pres">
      <dgm:prSet presAssocID="{13D88835-1F66-47EB-B3D8-19B2A2CBB585}" presName="node" presStyleLbl="node1" presStyleIdx="5" presStyleCnt="6">
        <dgm:presLayoutVars>
          <dgm:bulletEnabled val="1"/>
        </dgm:presLayoutVars>
      </dgm:prSet>
      <dgm:spPr/>
    </dgm:pt>
  </dgm:ptLst>
  <dgm:cxnLst>
    <dgm:cxn modelId="{3C327216-252A-4236-A9F8-D3CA2A4BDE2B}" srcId="{32D28F93-0302-44CA-99D8-1CA39050AC3C}" destId="{B0005D47-F868-4442-86EC-70143798C161}" srcOrd="4" destOrd="0" parTransId="{C07DF0BF-7DB5-4679-B73C-5939BF6BFDA5}" sibTransId="{46B17430-065E-4AFC-9872-471EA97C9A29}"/>
    <dgm:cxn modelId="{A9E23631-5A63-4320-978E-EF814216BA70}" type="presOf" srcId="{EA4E7C5B-AB9B-4B02-903A-52F2A2AA1B18}" destId="{9E111DC4-92EE-4955-911D-A0E9A8BE655E}" srcOrd="0" destOrd="0" presId="urn:microsoft.com/office/officeart/2005/8/layout/radial1"/>
    <dgm:cxn modelId="{06919331-6FF0-4F35-BB40-21808DD63AF0}" srcId="{32D28F93-0302-44CA-99D8-1CA39050AC3C}" destId="{58E3920C-1ECC-4AC5-AC79-1F9EF0EFD482}" srcOrd="3" destOrd="0" parTransId="{1F12DF16-C451-4EC3-934A-71DA8C17FE43}" sibTransId="{B9E2E685-0CCF-48B5-B229-827760BF7C9C}"/>
    <dgm:cxn modelId="{799E3E32-89BF-4EA6-8C28-092C8CCF7491}" type="presOf" srcId="{4F735167-4892-4450-A79B-CA3A732FDDE8}" destId="{CC58EE7E-B2B6-45B0-83BA-BC4326083813}" srcOrd="1" destOrd="0" presId="urn:microsoft.com/office/officeart/2005/8/layout/radial1"/>
    <dgm:cxn modelId="{F30E605E-DA8F-4D34-B4BA-140D0F9D7530}" type="presOf" srcId="{13D88835-1F66-47EB-B3D8-19B2A2CBB585}" destId="{168830A9-0DB1-485D-8D4F-4EA7AC01A343}" srcOrd="0" destOrd="0" presId="urn:microsoft.com/office/officeart/2005/8/layout/radial1"/>
    <dgm:cxn modelId="{1F59E85F-B944-458C-B48C-F76A4FAE1136}" type="presOf" srcId="{B0005D47-F868-4442-86EC-70143798C161}" destId="{D2FEB3E0-18A2-462A-9308-470EEEEF7279}" srcOrd="0" destOrd="0" presId="urn:microsoft.com/office/officeart/2005/8/layout/radial1"/>
    <dgm:cxn modelId="{F1A72262-14DE-4706-AE87-FD4722DA33C4}" type="presOf" srcId="{32D28F93-0302-44CA-99D8-1CA39050AC3C}" destId="{D951D9F1-B529-4E8A-BB8C-316E6F645D3B}" srcOrd="0" destOrd="0" presId="urn:microsoft.com/office/officeart/2005/8/layout/radial1"/>
    <dgm:cxn modelId="{FA974E62-5716-4EA5-BBB8-22B6EEA72743}" type="presOf" srcId="{DC236798-9D4C-4171-8E34-2321F736952F}" destId="{2DB27569-AB07-457F-84E9-7AB1DC213C15}" srcOrd="1" destOrd="0" presId="urn:microsoft.com/office/officeart/2005/8/layout/radial1"/>
    <dgm:cxn modelId="{CF9D9646-A7E1-4B80-B49E-E2C028487206}" type="presOf" srcId="{136F6331-59CC-4F29-A763-445AB1696398}" destId="{0B86B1F2-E5BC-41B6-B053-39C7FC40AEBC}" srcOrd="0" destOrd="0" presId="urn:microsoft.com/office/officeart/2005/8/layout/radial1"/>
    <dgm:cxn modelId="{7C8AEC46-3E12-4BB6-A0EA-E140101CEFC4}" type="presOf" srcId="{C07DF0BF-7DB5-4679-B73C-5939BF6BFDA5}" destId="{F924F9E7-DD13-469E-95DA-F81886FE1BCC}" srcOrd="1" destOrd="0" presId="urn:microsoft.com/office/officeart/2005/8/layout/radial1"/>
    <dgm:cxn modelId="{CCE2876E-FE3B-431A-B0A1-235A5F39B0AD}" srcId="{46D34F77-4F06-4405-80CB-7738C0E851F9}" destId="{32D28F93-0302-44CA-99D8-1CA39050AC3C}" srcOrd="0" destOrd="0" parTransId="{CA427337-E36D-4F87-898A-ED85EEFA56F8}" sibTransId="{26192276-A572-4E2F-B91F-4218FD7F7C6A}"/>
    <dgm:cxn modelId="{23EB935A-0E5B-4077-BB20-69BB2FD44C94}" type="presOf" srcId="{C07DF0BF-7DB5-4679-B73C-5939BF6BFDA5}" destId="{A8007094-92D9-4DEF-B4D6-8D3D80FEB44E}" srcOrd="0" destOrd="0" presId="urn:microsoft.com/office/officeart/2005/8/layout/radial1"/>
    <dgm:cxn modelId="{E6629D5A-3CA7-4900-B3D6-39165CC03187}" type="presOf" srcId="{DC236798-9D4C-4171-8E34-2321F736952F}" destId="{1077CE5E-CB9A-4663-9836-1667E9F0B4A0}" srcOrd="0" destOrd="0" presId="urn:microsoft.com/office/officeart/2005/8/layout/radial1"/>
    <dgm:cxn modelId="{FE6C367D-D0AB-4668-BBB3-51AB4C8FE81A}" srcId="{32D28F93-0302-44CA-99D8-1CA39050AC3C}" destId="{120184B0-662F-4244-B40B-4805D6EAB9FE}" srcOrd="2" destOrd="0" parTransId="{DC236798-9D4C-4171-8E34-2321F736952F}" sibTransId="{9427C7C2-E4E6-42A8-B5EE-796E69DAC2AA}"/>
    <dgm:cxn modelId="{30EA2D83-3B6B-458F-863A-89F2FEF6C2C6}" type="presOf" srcId="{120184B0-662F-4244-B40B-4805D6EAB9FE}" destId="{8AB6BEDC-FEB0-444D-9F90-1A1E6BB44551}" srcOrd="0" destOrd="0" presId="urn:microsoft.com/office/officeart/2005/8/layout/radial1"/>
    <dgm:cxn modelId="{F72F7585-E5C6-42B0-B631-D536659A9042}" srcId="{32D28F93-0302-44CA-99D8-1CA39050AC3C}" destId="{13D88835-1F66-47EB-B3D8-19B2A2CBB585}" srcOrd="5" destOrd="0" parTransId="{4F735167-4892-4450-A79B-CA3A732FDDE8}" sibTransId="{D68492B7-4E51-4B50-B844-6A4AACB1436B}"/>
    <dgm:cxn modelId="{78FDD69C-37EA-4162-9439-A2CF5E16F2D8}" type="presOf" srcId="{49428929-C411-4EC5-AC1C-978CD4BBA2B3}" destId="{8E4B2D0A-18B4-4C56-8431-58727DC4F3B3}" srcOrd="0" destOrd="0" presId="urn:microsoft.com/office/officeart/2005/8/layout/radial1"/>
    <dgm:cxn modelId="{195699A0-22E9-4C15-B4D7-BAF000FE2911}" type="presOf" srcId="{AC08EA97-3308-4114-8E9E-E314E372B139}" destId="{92711298-65C3-4234-9F09-F10664A82D77}" srcOrd="0" destOrd="0" presId="urn:microsoft.com/office/officeart/2005/8/layout/radial1"/>
    <dgm:cxn modelId="{5BBCFBAE-449A-4D9F-AEB8-40642EBE527C}" type="presOf" srcId="{1F12DF16-C451-4EC3-934A-71DA8C17FE43}" destId="{19205662-79CA-4C06-952B-C0BA39C3F1D5}" srcOrd="0" destOrd="0" presId="urn:microsoft.com/office/officeart/2005/8/layout/radial1"/>
    <dgm:cxn modelId="{9C3CA6B2-D7C7-4742-BCF1-1DF60BEFF068}" srcId="{32D28F93-0302-44CA-99D8-1CA39050AC3C}" destId="{EA4E7C5B-AB9B-4B02-903A-52F2A2AA1B18}" srcOrd="1" destOrd="0" parTransId="{AC08EA97-3308-4114-8E9E-E314E372B139}" sibTransId="{D3989A82-500B-4EA9-80D1-017EB2803144}"/>
    <dgm:cxn modelId="{2234A0B7-5E14-4B66-9A48-B6EFFAFB43AD}" type="presOf" srcId="{58E3920C-1ECC-4AC5-AC79-1F9EF0EFD482}" destId="{EE607559-894F-49AB-80A8-D0FBA5C87B21}" srcOrd="0" destOrd="0" presId="urn:microsoft.com/office/officeart/2005/8/layout/radial1"/>
    <dgm:cxn modelId="{21BD48D6-7B1B-49D1-9EBB-B6A16B52EB80}" type="presOf" srcId="{49428929-C411-4EC5-AC1C-978CD4BBA2B3}" destId="{AAC137B1-BF2F-4C8A-84F2-03D546438A27}" srcOrd="1" destOrd="0" presId="urn:microsoft.com/office/officeart/2005/8/layout/radial1"/>
    <dgm:cxn modelId="{6301B3DA-F53F-4265-A370-7B6387838062}" type="presOf" srcId="{AC08EA97-3308-4114-8E9E-E314E372B139}" destId="{767FD3B4-EC37-42D2-8634-A0952F79F681}" srcOrd="1" destOrd="0" presId="urn:microsoft.com/office/officeart/2005/8/layout/radial1"/>
    <dgm:cxn modelId="{5A05B4E8-EA96-4DF6-B6C6-A7910A63FBF6}" srcId="{32D28F93-0302-44CA-99D8-1CA39050AC3C}" destId="{136F6331-59CC-4F29-A763-445AB1696398}" srcOrd="0" destOrd="0" parTransId="{49428929-C411-4EC5-AC1C-978CD4BBA2B3}" sibTransId="{4063E871-1208-4282-9D4C-FCCD108FEF67}"/>
    <dgm:cxn modelId="{9E53A8EE-0DC8-44D7-BFDE-C36D73B01E93}" type="presOf" srcId="{1F12DF16-C451-4EC3-934A-71DA8C17FE43}" destId="{F4247284-3AD6-4F83-9CD2-0FCA7B53BC41}" srcOrd="1" destOrd="0" presId="urn:microsoft.com/office/officeart/2005/8/layout/radial1"/>
    <dgm:cxn modelId="{1C5A19F3-B13D-43C8-9735-B21EA72F97FB}" type="presOf" srcId="{4F735167-4892-4450-A79B-CA3A732FDDE8}" destId="{3C932E7B-70B9-4A62-9A2E-E09C4721F942}" srcOrd="0" destOrd="0" presId="urn:microsoft.com/office/officeart/2005/8/layout/radial1"/>
    <dgm:cxn modelId="{FF04B7F9-F256-4E7B-8463-7E002D506325}" type="presOf" srcId="{46D34F77-4F06-4405-80CB-7738C0E851F9}" destId="{9C55CC7A-A4E0-4681-BD61-22E9C3684F00}" srcOrd="0" destOrd="0" presId="urn:microsoft.com/office/officeart/2005/8/layout/radial1"/>
    <dgm:cxn modelId="{6D9C11AE-E38F-487F-B8EB-8A5ED28A0583}" type="presParOf" srcId="{9C55CC7A-A4E0-4681-BD61-22E9C3684F00}" destId="{D951D9F1-B529-4E8A-BB8C-316E6F645D3B}" srcOrd="0" destOrd="0" presId="urn:microsoft.com/office/officeart/2005/8/layout/radial1"/>
    <dgm:cxn modelId="{F229FB3C-9457-40EA-9D02-58701580BCC6}" type="presParOf" srcId="{9C55CC7A-A4E0-4681-BD61-22E9C3684F00}" destId="{8E4B2D0A-18B4-4C56-8431-58727DC4F3B3}" srcOrd="1" destOrd="0" presId="urn:microsoft.com/office/officeart/2005/8/layout/radial1"/>
    <dgm:cxn modelId="{0BF1E75A-49B9-4305-B576-96F897613275}" type="presParOf" srcId="{8E4B2D0A-18B4-4C56-8431-58727DC4F3B3}" destId="{AAC137B1-BF2F-4C8A-84F2-03D546438A27}" srcOrd="0" destOrd="0" presId="urn:microsoft.com/office/officeart/2005/8/layout/radial1"/>
    <dgm:cxn modelId="{D7A95592-77FE-4BF2-B046-CEEFB4338FAB}" type="presParOf" srcId="{9C55CC7A-A4E0-4681-BD61-22E9C3684F00}" destId="{0B86B1F2-E5BC-41B6-B053-39C7FC40AEBC}" srcOrd="2" destOrd="0" presId="urn:microsoft.com/office/officeart/2005/8/layout/radial1"/>
    <dgm:cxn modelId="{5C8EB5B6-36C9-4F16-B9A1-27E489DFF364}" type="presParOf" srcId="{9C55CC7A-A4E0-4681-BD61-22E9C3684F00}" destId="{92711298-65C3-4234-9F09-F10664A82D77}" srcOrd="3" destOrd="0" presId="urn:microsoft.com/office/officeart/2005/8/layout/radial1"/>
    <dgm:cxn modelId="{80456F33-37E3-4753-837C-0D875AE52B37}" type="presParOf" srcId="{92711298-65C3-4234-9F09-F10664A82D77}" destId="{767FD3B4-EC37-42D2-8634-A0952F79F681}" srcOrd="0" destOrd="0" presId="urn:microsoft.com/office/officeart/2005/8/layout/radial1"/>
    <dgm:cxn modelId="{02CACE2D-D2D5-4E82-A7C5-7EE4B7B40316}" type="presParOf" srcId="{9C55CC7A-A4E0-4681-BD61-22E9C3684F00}" destId="{9E111DC4-92EE-4955-911D-A0E9A8BE655E}" srcOrd="4" destOrd="0" presId="urn:microsoft.com/office/officeart/2005/8/layout/radial1"/>
    <dgm:cxn modelId="{5F4840B8-DEC0-4DF2-A70C-69D05874DF1E}" type="presParOf" srcId="{9C55CC7A-A4E0-4681-BD61-22E9C3684F00}" destId="{1077CE5E-CB9A-4663-9836-1667E9F0B4A0}" srcOrd="5" destOrd="0" presId="urn:microsoft.com/office/officeart/2005/8/layout/radial1"/>
    <dgm:cxn modelId="{A6F3DEE1-2643-42C0-9675-334DD03D26D3}" type="presParOf" srcId="{1077CE5E-CB9A-4663-9836-1667E9F0B4A0}" destId="{2DB27569-AB07-457F-84E9-7AB1DC213C15}" srcOrd="0" destOrd="0" presId="urn:microsoft.com/office/officeart/2005/8/layout/radial1"/>
    <dgm:cxn modelId="{8887FB06-84A1-4EF7-90DE-035D5099426B}" type="presParOf" srcId="{9C55CC7A-A4E0-4681-BD61-22E9C3684F00}" destId="{8AB6BEDC-FEB0-444D-9F90-1A1E6BB44551}" srcOrd="6" destOrd="0" presId="urn:microsoft.com/office/officeart/2005/8/layout/radial1"/>
    <dgm:cxn modelId="{9BC881BA-6C60-42E2-9D97-654B964F09F3}" type="presParOf" srcId="{9C55CC7A-A4E0-4681-BD61-22E9C3684F00}" destId="{19205662-79CA-4C06-952B-C0BA39C3F1D5}" srcOrd="7" destOrd="0" presId="urn:microsoft.com/office/officeart/2005/8/layout/radial1"/>
    <dgm:cxn modelId="{6F304E1C-84F7-4E6F-A6E1-5CC4B254A19A}" type="presParOf" srcId="{19205662-79CA-4C06-952B-C0BA39C3F1D5}" destId="{F4247284-3AD6-4F83-9CD2-0FCA7B53BC41}" srcOrd="0" destOrd="0" presId="urn:microsoft.com/office/officeart/2005/8/layout/radial1"/>
    <dgm:cxn modelId="{7EB132E1-B543-4806-8543-34DA2F7C5AA5}" type="presParOf" srcId="{9C55CC7A-A4E0-4681-BD61-22E9C3684F00}" destId="{EE607559-894F-49AB-80A8-D0FBA5C87B21}" srcOrd="8" destOrd="0" presId="urn:microsoft.com/office/officeart/2005/8/layout/radial1"/>
    <dgm:cxn modelId="{7F296052-1C7A-4A21-9E70-EB3CD9574F2A}" type="presParOf" srcId="{9C55CC7A-A4E0-4681-BD61-22E9C3684F00}" destId="{A8007094-92D9-4DEF-B4D6-8D3D80FEB44E}" srcOrd="9" destOrd="0" presId="urn:microsoft.com/office/officeart/2005/8/layout/radial1"/>
    <dgm:cxn modelId="{6831AD24-77B7-4D62-852C-B6E6F6852466}" type="presParOf" srcId="{A8007094-92D9-4DEF-B4D6-8D3D80FEB44E}" destId="{F924F9E7-DD13-469E-95DA-F81886FE1BCC}" srcOrd="0" destOrd="0" presId="urn:microsoft.com/office/officeart/2005/8/layout/radial1"/>
    <dgm:cxn modelId="{79D71716-8171-43F7-AAD9-712299C39236}" type="presParOf" srcId="{9C55CC7A-A4E0-4681-BD61-22E9C3684F00}" destId="{D2FEB3E0-18A2-462A-9308-470EEEEF7279}" srcOrd="10" destOrd="0" presId="urn:microsoft.com/office/officeart/2005/8/layout/radial1"/>
    <dgm:cxn modelId="{30421CBF-B4E5-44BC-BFDB-6943C1BC51CB}" type="presParOf" srcId="{9C55CC7A-A4E0-4681-BD61-22E9C3684F00}" destId="{3C932E7B-70B9-4A62-9A2E-E09C4721F942}" srcOrd="11" destOrd="0" presId="urn:microsoft.com/office/officeart/2005/8/layout/radial1"/>
    <dgm:cxn modelId="{C8E97D25-F0B9-49FB-8A35-BC25B656FC7B}" type="presParOf" srcId="{3C932E7B-70B9-4A62-9A2E-E09C4721F942}" destId="{CC58EE7E-B2B6-45B0-83BA-BC4326083813}" srcOrd="0" destOrd="0" presId="urn:microsoft.com/office/officeart/2005/8/layout/radial1"/>
    <dgm:cxn modelId="{325F6977-A089-4E8D-9605-77C6DF9E6569}" type="presParOf" srcId="{9C55CC7A-A4E0-4681-BD61-22E9C3684F00}" destId="{168830A9-0DB1-485D-8D4F-4EA7AC01A343}"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616B55-59FE-4337-AE55-68986A97B639}" type="doc">
      <dgm:prSet loTypeId="urn:microsoft.com/office/officeart/2005/8/layout/process1" loCatId="process" qsTypeId="urn:microsoft.com/office/officeart/2005/8/quickstyle/simple1" qsCatId="simple" csTypeId="urn:microsoft.com/office/officeart/2005/8/colors/accent6_2" csCatId="accent6" phldr="1"/>
      <dgm:spPr/>
    </dgm:pt>
    <dgm:pt modelId="{F5010B31-ED56-4D3C-A2EC-B7EBA5F718EE}">
      <dgm:prSet phldrT="[Texto]" custT="1"/>
      <dgm:spPr/>
      <dgm:t>
        <a:bodyPr/>
        <a:lstStyle/>
        <a:p>
          <a:r>
            <a:rPr lang="es-ES" sz="1200" b="1" dirty="0">
              <a:latin typeface="Montserrat" panose="00000500000000000000" pitchFamily="50" charset="0"/>
            </a:rPr>
            <a:t>Nombre completo del documento que sustenta la información.</a:t>
          </a:r>
        </a:p>
      </dgm:t>
    </dgm:pt>
    <dgm:pt modelId="{4FAB804F-1A5B-431F-91B8-F7B231EBD0B4}" type="parTrans" cxnId="{13D592F9-7E17-4590-9FDC-6BBA3977E256}">
      <dgm:prSet/>
      <dgm:spPr/>
      <dgm:t>
        <a:bodyPr/>
        <a:lstStyle/>
        <a:p>
          <a:endParaRPr lang="es-ES" sz="1200" b="1">
            <a:latin typeface="Montserrat" panose="00000500000000000000" pitchFamily="50" charset="0"/>
          </a:endParaRPr>
        </a:p>
      </dgm:t>
    </dgm:pt>
    <dgm:pt modelId="{D86DC906-D66D-445A-8D1E-DBCEEE7F6A17}" type="sibTrans" cxnId="{13D592F9-7E17-4590-9FDC-6BBA3977E256}">
      <dgm:prSet custT="1"/>
      <dgm:spPr/>
      <dgm:t>
        <a:bodyPr/>
        <a:lstStyle/>
        <a:p>
          <a:endParaRPr lang="es-ES" sz="1200" b="1">
            <a:latin typeface="Montserrat" panose="00000500000000000000" pitchFamily="50" charset="0"/>
          </a:endParaRPr>
        </a:p>
      </dgm:t>
    </dgm:pt>
    <dgm:pt modelId="{EC2C2829-1E3A-4C0A-B747-7B9D7E5B9E36}">
      <dgm:prSet phldrT="[Texto]" custT="1"/>
      <dgm:spPr/>
      <dgm:t>
        <a:bodyPr/>
        <a:lstStyle/>
        <a:p>
          <a:r>
            <a:rPr lang="es-ES" sz="1200" b="1" dirty="0">
              <a:latin typeface="Montserrat" panose="00000500000000000000" pitchFamily="50" charset="0"/>
            </a:rPr>
            <a:t>Nombre del área que genera o publica la información.</a:t>
          </a:r>
        </a:p>
      </dgm:t>
    </dgm:pt>
    <dgm:pt modelId="{79BB869D-7A44-40A4-B5EC-D180E9BCA3D3}" type="parTrans" cxnId="{A48F3C3C-4D22-4420-A70A-0C5979C1E069}">
      <dgm:prSet/>
      <dgm:spPr/>
      <dgm:t>
        <a:bodyPr/>
        <a:lstStyle/>
        <a:p>
          <a:endParaRPr lang="es-ES" sz="1200" b="1">
            <a:latin typeface="Montserrat" panose="00000500000000000000" pitchFamily="50" charset="0"/>
          </a:endParaRPr>
        </a:p>
      </dgm:t>
    </dgm:pt>
    <dgm:pt modelId="{7E32F0D0-BB9B-4A39-99BE-01C3DD986925}" type="sibTrans" cxnId="{A48F3C3C-4D22-4420-A70A-0C5979C1E069}">
      <dgm:prSet custT="1"/>
      <dgm:spPr/>
      <dgm:t>
        <a:bodyPr/>
        <a:lstStyle/>
        <a:p>
          <a:endParaRPr lang="es-ES" sz="1200" b="1">
            <a:latin typeface="Montserrat" panose="00000500000000000000" pitchFamily="50" charset="0"/>
          </a:endParaRPr>
        </a:p>
      </dgm:t>
    </dgm:pt>
    <dgm:pt modelId="{C24B03F2-B3F9-4B2F-AEE0-5F015E2D1206}">
      <dgm:prSet phldrT="[Texto]" custT="1"/>
      <dgm:spPr/>
      <dgm:t>
        <a:bodyPr/>
        <a:lstStyle/>
        <a:p>
          <a:r>
            <a:rPr lang="es-ES" sz="1200" b="1" dirty="0">
              <a:latin typeface="Montserrat" panose="00000500000000000000" pitchFamily="50" charset="0"/>
            </a:rPr>
            <a:t>Periodicidad con que se genera el documento (debe coincidir con la frecuencia de medición del indicador).</a:t>
          </a:r>
        </a:p>
      </dgm:t>
    </dgm:pt>
    <dgm:pt modelId="{9F0DE384-F9AF-4258-ABB8-0ABCC4F22522}" type="parTrans" cxnId="{F5E3EC31-3BE3-463D-A5E2-7A93F76D9322}">
      <dgm:prSet/>
      <dgm:spPr/>
      <dgm:t>
        <a:bodyPr/>
        <a:lstStyle/>
        <a:p>
          <a:endParaRPr lang="es-ES" sz="1200" b="1">
            <a:latin typeface="Montserrat" panose="00000500000000000000" pitchFamily="50" charset="0"/>
          </a:endParaRPr>
        </a:p>
      </dgm:t>
    </dgm:pt>
    <dgm:pt modelId="{E7853A60-9F81-4371-BA1B-8A080E78CC86}" type="sibTrans" cxnId="{F5E3EC31-3BE3-463D-A5E2-7A93F76D9322}">
      <dgm:prSet custT="1"/>
      <dgm:spPr/>
      <dgm:t>
        <a:bodyPr/>
        <a:lstStyle/>
        <a:p>
          <a:endParaRPr lang="es-ES" sz="1200" b="1">
            <a:latin typeface="Montserrat" panose="00000500000000000000" pitchFamily="50" charset="0"/>
          </a:endParaRPr>
        </a:p>
      </dgm:t>
    </dgm:pt>
    <dgm:pt modelId="{032A13D1-1FC4-44DD-A714-BF3235D350B3}">
      <dgm:prSet phldrT="[Texto]" custT="1"/>
      <dgm:spPr/>
      <dgm:t>
        <a:bodyPr/>
        <a:lstStyle/>
        <a:p>
          <a:r>
            <a:rPr lang="es-ES" sz="1200" b="1" dirty="0">
              <a:latin typeface="Montserrat" panose="00000500000000000000" pitchFamily="50" charset="0"/>
            </a:rPr>
            <a:t>Liga de la página de la que se obtiene la información.</a:t>
          </a:r>
        </a:p>
      </dgm:t>
    </dgm:pt>
    <dgm:pt modelId="{24BAAEDE-05D5-423D-803C-B2CF7F37F2A2}" type="parTrans" cxnId="{4427DFE4-B136-4F5F-8D79-97D6BAD0148E}">
      <dgm:prSet/>
      <dgm:spPr/>
      <dgm:t>
        <a:bodyPr/>
        <a:lstStyle/>
        <a:p>
          <a:endParaRPr lang="es-ES" sz="1200" b="1">
            <a:latin typeface="Montserrat" panose="00000500000000000000" pitchFamily="50" charset="0"/>
          </a:endParaRPr>
        </a:p>
      </dgm:t>
    </dgm:pt>
    <dgm:pt modelId="{9CED520B-08AD-48CE-8F4D-64FB8B5EEF1E}" type="sibTrans" cxnId="{4427DFE4-B136-4F5F-8D79-97D6BAD0148E}">
      <dgm:prSet/>
      <dgm:spPr/>
      <dgm:t>
        <a:bodyPr/>
        <a:lstStyle/>
        <a:p>
          <a:endParaRPr lang="es-ES" sz="1200" b="1">
            <a:latin typeface="Montserrat" panose="00000500000000000000" pitchFamily="50" charset="0"/>
          </a:endParaRPr>
        </a:p>
      </dgm:t>
    </dgm:pt>
    <dgm:pt modelId="{ADE967CA-4B42-4475-B778-DBBC5264DEDA}" type="pres">
      <dgm:prSet presAssocID="{50616B55-59FE-4337-AE55-68986A97B639}" presName="Name0" presStyleCnt="0">
        <dgm:presLayoutVars>
          <dgm:dir/>
          <dgm:resizeHandles val="exact"/>
        </dgm:presLayoutVars>
      </dgm:prSet>
      <dgm:spPr/>
    </dgm:pt>
    <dgm:pt modelId="{5E20D672-0466-4156-99AC-6A46D8532FBC}" type="pres">
      <dgm:prSet presAssocID="{F5010B31-ED56-4D3C-A2EC-B7EBA5F718EE}" presName="node" presStyleLbl="node1" presStyleIdx="0" presStyleCnt="4">
        <dgm:presLayoutVars>
          <dgm:bulletEnabled val="1"/>
        </dgm:presLayoutVars>
      </dgm:prSet>
      <dgm:spPr/>
    </dgm:pt>
    <dgm:pt modelId="{567FFA39-B6A4-44F5-BB47-1A2AEC452830}" type="pres">
      <dgm:prSet presAssocID="{D86DC906-D66D-445A-8D1E-DBCEEE7F6A17}" presName="sibTrans" presStyleLbl="sibTrans2D1" presStyleIdx="0" presStyleCnt="3"/>
      <dgm:spPr/>
    </dgm:pt>
    <dgm:pt modelId="{6341E2A4-3658-440B-9740-3EE8F5019326}" type="pres">
      <dgm:prSet presAssocID="{D86DC906-D66D-445A-8D1E-DBCEEE7F6A17}" presName="connectorText" presStyleLbl="sibTrans2D1" presStyleIdx="0" presStyleCnt="3"/>
      <dgm:spPr/>
    </dgm:pt>
    <dgm:pt modelId="{96772505-BE4E-44C0-9111-3B3EC7EDD1AF}" type="pres">
      <dgm:prSet presAssocID="{EC2C2829-1E3A-4C0A-B747-7B9D7E5B9E36}" presName="node" presStyleLbl="node1" presStyleIdx="1" presStyleCnt="4">
        <dgm:presLayoutVars>
          <dgm:bulletEnabled val="1"/>
        </dgm:presLayoutVars>
      </dgm:prSet>
      <dgm:spPr/>
    </dgm:pt>
    <dgm:pt modelId="{03B67A79-C7A2-4C07-A090-958E5CD0D4C2}" type="pres">
      <dgm:prSet presAssocID="{7E32F0D0-BB9B-4A39-99BE-01C3DD986925}" presName="sibTrans" presStyleLbl="sibTrans2D1" presStyleIdx="1" presStyleCnt="3"/>
      <dgm:spPr/>
    </dgm:pt>
    <dgm:pt modelId="{C7A64F48-BD4C-42F0-9311-B063B19A7CFB}" type="pres">
      <dgm:prSet presAssocID="{7E32F0D0-BB9B-4A39-99BE-01C3DD986925}" presName="connectorText" presStyleLbl="sibTrans2D1" presStyleIdx="1" presStyleCnt="3"/>
      <dgm:spPr/>
    </dgm:pt>
    <dgm:pt modelId="{E27255C9-D685-432B-9301-24D301DC4DCD}" type="pres">
      <dgm:prSet presAssocID="{C24B03F2-B3F9-4B2F-AEE0-5F015E2D1206}" presName="node" presStyleLbl="node1" presStyleIdx="2" presStyleCnt="4">
        <dgm:presLayoutVars>
          <dgm:bulletEnabled val="1"/>
        </dgm:presLayoutVars>
      </dgm:prSet>
      <dgm:spPr/>
    </dgm:pt>
    <dgm:pt modelId="{0479C8F9-F2FE-4C9A-87DE-FCB76F25978D}" type="pres">
      <dgm:prSet presAssocID="{E7853A60-9F81-4371-BA1B-8A080E78CC86}" presName="sibTrans" presStyleLbl="sibTrans2D1" presStyleIdx="2" presStyleCnt="3"/>
      <dgm:spPr/>
    </dgm:pt>
    <dgm:pt modelId="{EB9CD5BB-643B-411A-9C18-8976BA58A441}" type="pres">
      <dgm:prSet presAssocID="{E7853A60-9F81-4371-BA1B-8A080E78CC86}" presName="connectorText" presStyleLbl="sibTrans2D1" presStyleIdx="2" presStyleCnt="3"/>
      <dgm:spPr/>
    </dgm:pt>
    <dgm:pt modelId="{F5683D21-25E7-45F6-A828-E140D686F5FD}" type="pres">
      <dgm:prSet presAssocID="{032A13D1-1FC4-44DD-A714-BF3235D350B3}" presName="node" presStyleLbl="node1" presStyleIdx="3" presStyleCnt="4">
        <dgm:presLayoutVars>
          <dgm:bulletEnabled val="1"/>
        </dgm:presLayoutVars>
      </dgm:prSet>
      <dgm:spPr/>
    </dgm:pt>
  </dgm:ptLst>
  <dgm:cxnLst>
    <dgm:cxn modelId="{F5E3EC31-3BE3-463D-A5E2-7A93F76D9322}" srcId="{50616B55-59FE-4337-AE55-68986A97B639}" destId="{C24B03F2-B3F9-4B2F-AEE0-5F015E2D1206}" srcOrd="2" destOrd="0" parTransId="{9F0DE384-F9AF-4258-ABB8-0ABCC4F22522}" sibTransId="{E7853A60-9F81-4371-BA1B-8A080E78CC86}"/>
    <dgm:cxn modelId="{F791BE35-35B8-4EAA-8989-E857CE5D9323}" type="presOf" srcId="{7E32F0D0-BB9B-4A39-99BE-01C3DD986925}" destId="{03B67A79-C7A2-4C07-A090-958E5CD0D4C2}" srcOrd="0" destOrd="0" presId="urn:microsoft.com/office/officeart/2005/8/layout/process1"/>
    <dgm:cxn modelId="{350D8637-09E9-4107-9023-C646CC393FC8}" type="presOf" srcId="{032A13D1-1FC4-44DD-A714-BF3235D350B3}" destId="{F5683D21-25E7-45F6-A828-E140D686F5FD}" srcOrd="0" destOrd="0" presId="urn:microsoft.com/office/officeart/2005/8/layout/process1"/>
    <dgm:cxn modelId="{A48F3C3C-4D22-4420-A70A-0C5979C1E069}" srcId="{50616B55-59FE-4337-AE55-68986A97B639}" destId="{EC2C2829-1E3A-4C0A-B747-7B9D7E5B9E36}" srcOrd="1" destOrd="0" parTransId="{79BB869D-7A44-40A4-B5EC-D180E9BCA3D3}" sibTransId="{7E32F0D0-BB9B-4A39-99BE-01C3DD986925}"/>
    <dgm:cxn modelId="{DBAE1D3D-2E71-476F-BB4B-625AD893C9FE}" type="presOf" srcId="{F5010B31-ED56-4D3C-A2EC-B7EBA5F718EE}" destId="{5E20D672-0466-4156-99AC-6A46D8532FBC}" srcOrd="0" destOrd="0" presId="urn:microsoft.com/office/officeart/2005/8/layout/process1"/>
    <dgm:cxn modelId="{803B115D-34EF-4EC8-A6F3-43A72B1C5391}" type="presOf" srcId="{D86DC906-D66D-445A-8D1E-DBCEEE7F6A17}" destId="{6341E2A4-3658-440B-9740-3EE8F5019326}" srcOrd="1" destOrd="0" presId="urn:microsoft.com/office/officeart/2005/8/layout/process1"/>
    <dgm:cxn modelId="{D701EA42-814C-4B03-AEA4-9F8E9710038B}" type="presOf" srcId="{E7853A60-9F81-4371-BA1B-8A080E78CC86}" destId="{0479C8F9-F2FE-4C9A-87DE-FCB76F25978D}" srcOrd="0" destOrd="0" presId="urn:microsoft.com/office/officeart/2005/8/layout/process1"/>
    <dgm:cxn modelId="{BBAD0C4D-F470-4C98-A00A-5D6782C1C1A3}" type="presOf" srcId="{D86DC906-D66D-445A-8D1E-DBCEEE7F6A17}" destId="{567FFA39-B6A4-44F5-BB47-1A2AEC452830}" srcOrd="0" destOrd="0" presId="urn:microsoft.com/office/officeart/2005/8/layout/process1"/>
    <dgm:cxn modelId="{3815A84E-4CD3-445F-B58E-D6140E5A2FE6}" type="presOf" srcId="{EC2C2829-1E3A-4C0A-B747-7B9D7E5B9E36}" destId="{96772505-BE4E-44C0-9111-3B3EC7EDD1AF}" srcOrd="0" destOrd="0" presId="urn:microsoft.com/office/officeart/2005/8/layout/process1"/>
    <dgm:cxn modelId="{AA17754F-0B07-4C00-A925-EA39D6859A9B}" type="presOf" srcId="{50616B55-59FE-4337-AE55-68986A97B639}" destId="{ADE967CA-4B42-4475-B778-DBBC5264DEDA}" srcOrd="0" destOrd="0" presId="urn:microsoft.com/office/officeart/2005/8/layout/process1"/>
    <dgm:cxn modelId="{D7DA98B5-B3E3-46F9-8536-C843F7C005F2}" type="presOf" srcId="{E7853A60-9F81-4371-BA1B-8A080E78CC86}" destId="{EB9CD5BB-643B-411A-9C18-8976BA58A441}" srcOrd="1" destOrd="0" presId="urn:microsoft.com/office/officeart/2005/8/layout/process1"/>
    <dgm:cxn modelId="{E09952D8-857E-43C4-ADD3-CA511696F637}" type="presOf" srcId="{7E32F0D0-BB9B-4A39-99BE-01C3DD986925}" destId="{C7A64F48-BD4C-42F0-9311-B063B19A7CFB}" srcOrd="1" destOrd="0" presId="urn:microsoft.com/office/officeart/2005/8/layout/process1"/>
    <dgm:cxn modelId="{4427DFE4-B136-4F5F-8D79-97D6BAD0148E}" srcId="{50616B55-59FE-4337-AE55-68986A97B639}" destId="{032A13D1-1FC4-44DD-A714-BF3235D350B3}" srcOrd="3" destOrd="0" parTransId="{24BAAEDE-05D5-423D-803C-B2CF7F37F2A2}" sibTransId="{9CED520B-08AD-48CE-8F4D-64FB8B5EEF1E}"/>
    <dgm:cxn modelId="{34C500F3-8B52-4075-A6F7-47640EC1F428}" type="presOf" srcId="{C24B03F2-B3F9-4B2F-AEE0-5F015E2D1206}" destId="{E27255C9-D685-432B-9301-24D301DC4DCD}" srcOrd="0" destOrd="0" presId="urn:microsoft.com/office/officeart/2005/8/layout/process1"/>
    <dgm:cxn modelId="{13D592F9-7E17-4590-9FDC-6BBA3977E256}" srcId="{50616B55-59FE-4337-AE55-68986A97B639}" destId="{F5010B31-ED56-4D3C-A2EC-B7EBA5F718EE}" srcOrd="0" destOrd="0" parTransId="{4FAB804F-1A5B-431F-91B8-F7B231EBD0B4}" sibTransId="{D86DC906-D66D-445A-8D1E-DBCEEE7F6A17}"/>
    <dgm:cxn modelId="{758630A9-FA0C-4A6C-ACF5-B0A6C6D6FB3E}" type="presParOf" srcId="{ADE967CA-4B42-4475-B778-DBBC5264DEDA}" destId="{5E20D672-0466-4156-99AC-6A46D8532FBC}" srcOrd="0" destOrd="0" presId="urn:microsoft.com/office/officeart/2005/8/layout/process1"/>
    <dgm:cxn modelId="{E9B37789-E6CF-483F-8CAB-8B3CC12C77ED}" type="presParOf" srcId="{ADE967CA-4B42-4475-B778-DBBC5264DEDA}" destId="{567FFA39-B6A4-44F5-BB47-1A2AEC452830}" srcOrd="1" destOrd="0" presId="urn:microsoft.com/office/officeart/2005/8/layout/process1"/>
    <dgm:cxn modelId="{BEB4DCBE-FA71-462B-9F97-382119513839}" type="presParOf" srcId="{567FFA39-B6A4-44F5-BB47-1A2AEC452830}" destId="{6341E2A4-3658-440B-9740-3EE8F5019326}" srcOrd="0" destOrd="0" presId="urn:microsoft.com/office/officeart/2005/8/layout/process1"/>
    <dgm:cxn modelId="{BB1D61BE-4F09-466D-9C74-382481BC823A}" type="presParOf" srcId="{ADE967CA-4B42-4475-B778-DBBC5264DEDA}" destId="{96772505-BE4E-44C0-9111-3B3EC7EDD1AF}" srcOrd="2" destOrd="0" presId="urn:microsoft.com/office/officeart/2005/8/layout/process1"/>
    <dgm:cxn modelId="{318DD478-D2B9-4D4B-9DAA-3DC1E99DDCEC}" type="presParOf" srcId="{ADE967CA-4B42-4475-B778-DBBC5264DEDA}" destId="{03B67A79-C7A2-4C07-A090-958E5CD0D4C2}" srcOrd="3" destOrd="0" presId="urn:microsoft.com/office/officeart/2005/8/layout/process1"/>
    <dgm:cxn modelId="{B9FADB56-6152-4D9A-BE76-C883EA19D018}" type="presParOf" srcId="{03B67A79-C7A2-4C07-A090-958E5CD0D4C2}" destId="{C7A64F48-BD4C-42F0-9311-B063B19A7CFB}" srcOrd="0" destOrd="0" presId="urn:microsoft.com/office/officeart/2005/8/layout/process1"/>
    <dgm:cxn modelId="{D198FD77-0FC6-4FF7-8670-9B07D3F3BC89}" type="presParOf" srcId="{ADE967CA-4B42-4475-B778-DBBC5264DEDA}" destId="{E27255C9-D685-432B-9301-24D301DC4DCD}" srcOrd="4" destOrd="0" presId="urn:microsoft.com/office/officeart/2005/8/layout/process1"/>
    <dgm:cxn modelId="{09DEC8E7-ABC9-4689-8503-8DBC7E9C8A94}" type="presParOf" srcId="{ADE967CA-4B42-4475-B778-DBBC5264DEDA}" destId="{0479C8F9-F2FE-4C9A-87DE-FCB76F25978D}" srcOrd="5" destOrd="0" presId="urn:microsoft.com/office/officeart/2005/8/layout/process1"/>
    <dgm:cxn modelId="{7ACC8F1B-E1B3-4773-B511-46A3C1A1F005}" type="presParOf" srcId="{0479C8F9-F2FE-4C9A-87DE-FCB76F25978D}" destId="{EB9CD5BB-643B-411A-9C18-8976BA58A441}" srcOrd="0" destOrd="0" presId="urn:microsoft.com/office/officeart/2005/8/layout/process1"/>
    <dgm:cxn modelId="{3DF3913B-CB32-4A56-B8F7-2604C769825C}" type="presParOf" srcId="{ADE967CA-4B42-4475-B778-DBBC5264DEDA}" destId="{F5683D21-25E7-45F6-A828-E140D686F5F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0FED3C-6A57-4ADB-822C-8786E1116303}" type="doc">
      <dgm:prSet loTypeId="urn:microsoft.com/office/officeart/2005/8/layout/equation1" loCatId="process" qsTypeId="urn:microsoft.com/office/officeart/2005/8/quickstyle/simple5" qsCatId="simple" csTypeId="urn:microsoft.com/office/officeart/2005/8/colors/accent6_2" csCatId="accent6" phldr="1"/>
      <dgm:spPr/>
    </dgm:pt>
    <dgm:pt modelId="{FA69A038-8EDA-4679-BA25-DC18113897E1}">
      <dgm:prSet phldrT="[Texto]"/>
      <dgm:spPr/>
      <dgm:t>
        <a:bodyPr/>
        <a:lstStyle/>
        <a:p>
          <a:r>
            <a:rPr lang="es-ES" b="1" dirty="0">
              <a:latin typeface="Montserrat" panose="00000500000000000000" pitchFamily="50" charset="0"/>
            </a:rPr>
            <a:t>Línea de base de los indicadores</a:t>
          </a:r>
        </a:p>
      </dgm:t>
    </dgm:pt>
    <dgm:pt modelId="{A72DFD5D-0384-4D83-83E8-715D66015E4B}" type="parTrans" cxnId="{0A3BC6EE-2CE0-44C8-94BB-29C5CC54610D}">
      <dgm:prSet/>
      <dgm:spPr/>
      <dgm:t>
        <a:bodyPr/>
        <a:lstStyle/>
        <a:p>
          <a:endParaRPr lang="es-ES" b="1">
            <a:latin typeface="Montserrat" panose="00000500000000000000" pitchFamily="50" charset="0"/>
          </a:endParaRPr>
        </a:p>
      </dgm:t>
    </dgm:pt>
    <dgm:pt modelId="{DCF7C212-596F-4F26-949D-AE7C74C6C9FD}" type="sibTrans" cxnId="{0A3BC6EE-2CE0-44C8-94BB-29C5CC54610D}">
      <dgm:prSet/>
      <dgm:spPr/>
      <dgm:t>
        <a:bodyPr/>
        <a:lstStyle/>
        <a:p>
          <a:endParaRPr lang="es-ES" b="1">
            <a:latin typeface="Montserrat" panose="00000500000000000000" pitchFamily="50" charset="0"/>
          </a:endParaRPr>
        </a:p>
      </dgm:t>
    </dgm:pt>
    <dgm:pt modelId="{741A1AC3-007D-4B5B-8093-960F0DC0F0F0}">
      <dgm:prSet phldrT="[Texto]"/>
      <dgm:spPr/>
      <dgm:t>
        <a:bodyPr/>
        <a:lstStyle/>
        <a:p>
          <a:r>
            <a:rPr lang="es-ES" b="1" dirty="0">
              <a:latin typeface="Montserrat" panose="00000500000000000000" pitchFamily="50" charset="0"/>
            </a:rPr>
            <a:t>Nivel de mejoría deseado</a:t>
          </a:r>
        </a:p>
      </dgm:t>
    </dgm:pt>
    <dgm:pt modelId="{24607441-B23C-4729-A0D1-AFD7526354B1}" type="parTrans" cxnId="{5CDFAD91-00B3-4D3D-9C23-6C696E64EE25}">
      <dgm:prSet/>
      <dgm:spPr/>
      <dgm:t>
        <a:bodyPr/>
        <a:lstStyle/>
        <a:p>
          <a:endParaRPr lang="es-ES" b="1">
            <a:latin typeface="Montserrat" panose="00000500000000000000" pitchFamily="50" charset="0"/>
          </a:endParaRPr>
        </a:p>
      </dgm:t>
    </dgm:pt>
    <dgm:pt modelId="{869FA662-763C-47DF-848C-AA4933093A5D}" type="sibTrans" cxnId="{5CDFAD91-00B3-4D3D-9C23-6C696E64EE25}">
      <dgm:prSet/>
      <dgm:spPr/>
      <dgm:t>
        <a:bodyPr/>
        <a:lstStyle/>
        <a:p>
          <a:endParaRPr lang="es-ES" b="1">
            <a:latin typeface="Montserrat" panose="00000500000000000000" pitchFamily="50" charset="0"/>
          </a:endParaRPr>
        </a:p>
      </dgm:t>
    </dgm:pt>
    <dgm:pt modelId="{9A802E7D-F586-4E0D-8AD5-DB5F35A36D8E}">
      <dgm:prSet phldrT="[Texto]"/>
      <dgm:spPr/>
      <dgm:t>
        <a:bodyPr/>
        <a:lstStyle/>
        <a:p>
          <a:r>
            <a:rPr lang="es-ES" b="1" dirty="0">
              <a:latin typeface="Montserrat" panose="00000500000000000000" pitchFamily="50" charset="0"/>
            </a:rPr>
            <a:t>Meta de desempeño</a:t>
          </a:r>
        </a:p>
      </dgm:t>
    </dgm:pt>
    <dgm:pt modelId="{7BA78604-EC36-40E1-BCDB-D014DB31F3FE}" type="parTrans" cxnId="{85581209-015D-4974-AB03-47A02958493C}">
      <dgm:prSet/>
      <dgm:spPr/>
      <dgm:t>
        <a:bodyPr/>
        <a:lstStyle/>
        <a:p>
          <a:endParaRPr lang="es-ES" b="1">
            <a:latin typeface="Montserrat" panose="00000500000000000000" pitchFamily="50" charset="0"/>
          </a:endParaRPr>
        </a:p>
      </dgm:t>
    </dgm:pt>
    <dgm:pt modelId="{773C23FC-A9C4-4D33-844F-1B526717E114}" type="sibTrans" cxnId="{85581209-015D-4974-AB03-47A02958493C}">
      <dgm:prSet/>
      <dgm:spPr/>
      <dgm:t>
        <a:bodyPr/>
        <a:lstStyle/>
        <a:p>
          <a:endParaRPr lang="es-ES" b="1">
            <a:latin typeface="Montserrat" panose="00000500000000000000" pitchFamily="50" charset="0"/>
          </a:endParaRPr>
        </a:p>
      </dgm:t>
    </dgm:pt>
    <dgm:pt modelId="{8D2F2696-D0B1-4D8E-BAED-69B2E2DE8774}" type="pres">
      <dgm:prSet presAssocID="{460FED3C-6A57-4ADB-822C-8786E1116303}" presName="linearFlow" presStyleCnt="0">
        <dgm:presLayoutVars>
          <dgm:dir/>
          <dgm:resizeHandles val="exact"/>
        </dgm:presLayoutVars>
      </dgm:prSet>
      <dgm:spPr/>
    </dgm:pt>
    <dgm:pt modelId="{91CC3673-BDBA-4D6C-8C4A-95DB425553A5}" type="pres">
      <dgm:prSet presAssocID="{FA69A038-8EDA-4679-BA25-DC18113897E1}" presName="node" presStyleLbl="node1" presStyleIdx="0" presStyleCnt="3">
        <dgm:presLayoutVars>
          <dgm:bulletEnabled val="1"/>
        </dgm:presLayoutVars>
      </dgm:prSet>
      <dgm:spPr/>
    </dgm:pt>
    <dgm:pt modelId="{8D3A7E37-5CF9-448A-9844-7A62D97C58F2}" type="pres">
      <dgm:prSet presAssocID="{DCF7C212-596F-4F26-949D-AE7C74C6C9FD}" presName="spacerL" presStyleCnt="0"/>
      <dgm:spPr/>
    </dgm:pt>
    <dgm:pt modelId="{F7BD9210-F68C-43D0-A9FF-5C0A563446E0}" type="pres">
      <dgm:prSet presAssocID="{DCF7C212-596F-4F26-949D-AE7C74C6C9FD}" presName="sibTrans" presStyleLbl="sibTrans2D1" presStyleIdx="0" presStyleCnt="2"/>
      <dgm:spPr/>
    </dgm:pt>
    <dgm:pt modelId="{1F2198B0-EEEB-47A4-9E78-08269D42B32A}" type="pres">
      <dgm:prSet presAssocID="{DCF7C212-596F-4F26-949D-AE7C74C6C9FD}" presName="spacerR" presStyleCnt="0"/>
      <dgm:spPr/>
    </dgm:pt>
    <dgm:pt modelId="{9CF2E50B-0ADA-4496-A36D-F2A0E91CD2DD}" type="pres">
      <dgm:prSet presAssocID="{741A1AC3-007D-4B5B-8093-960F0DC0F0F0}" presName="node" presStyleLbl="node1" presStyleIdx="1" presStyleCnt="3">
        <dgm:presLayoutVars>
          <dgm:bulletEnabled val="1"/>
        </dgm:presLayoutVars>
      </dgm:prSet>
      <dgm:spPr/>
    </dgm:pt>
    <dgm:pt modelId="{6E92BB0B-6C15-44FD-8218-C605DCA44DE4}" type="pres">
      <dgm:prSet presAssocID="{869FA662-763C-47DF-848C-AA4933093A5D}" presName="spacerL" presStyleCnt="0"/>
      <dgm:spPr/>
    </dgm:pt>
    <dgm:pt modelId="{9232D81E-0D54-4D81-8098-94A5C1D836F1}" type="pres">
      <dgm:prSet presAssocID="{869FA662-763C-47DF-848C-AA4933093A5D}" presName="sibTrans" presStyleLbl="sibTrans2D1" presStyleIdx="1" presStyleCnt="2"/>
      <dgm:spPr/>
    </dgm:pt>
    <dgm:pt modelId="{1C3AF68B-DCC8-47C3-8C29-EB8263F576FB}" type="pres">
      <dgm:prSet presAssocID="{869FA662-763C-47DF-848C-AA4933093A5D}" presName="spacerR" presStyleCnt="0"/>
      <dgm:spPr/>
    </dgm:pt>
    <dgm:pt modelId="{1A6AA275-D191-4D8B-8992-B1005C4DAED2}" type="pres">
      <dgm:prSet presAssocID="{9A802E7D-F586-4E0D-8AD5-DB5F35A36D8E}" presName="node" presStyleLbl="node1" presStyleIdx="2" presStyleCnt="3">
        <dgm:presLayoutVars>
          <dgm:bulletEnabled val="1"/>
        </dgm:presLayoutVars>
      </dgm:prSet>
      <dgm:spPr/>
    </dgm:pt>
  </dgm:ptLst>
  <dgm:cxnLst>
    <dgm:cxn modelId="{85581209-015D-4974-AB03-47A02958493C}" srcId="{460FED3C-6A57-4ADB-822C-8786E1116303}" destId="{9A802E7D-F586-4E0D-8AD5-DB5F35A36D8E}" srcOrd="2" destOrd="0" parTransId="{7BA78604-EC36-40E1-BCDB-D014DB31F3FE}" sibTransId="{773C23FC-A9C4-4D33-844F-1B526717E114}"/>
    <dgm:cxn modelId="{C993CA19-62E6-4139-84AF-D81AD4382565}" type="presOf" srcId="{9A802E7D-F586-4E0D-8AD5-DB5F35A36D8E}" destId="{1A6AA275-D191-4D8B-8992-B1005C4DAED2}" srcOrd="0" destOrd="0" presId="urn:microsoft.com/office/officeart/2005/8/layout/equation1"/>
    <dgm:cxn modelId="{21421937-AFF2-476E-B836-359E4554CBF7}" type="presOf" srcId="{741A1AC3-007D-4B5B-8093-960F0DC0F0F0}" destId="{9CF2E50B-0ADA-4496-A36D-F2A0E91CD2DD}" srcOrd="0" destOrd="0" presId="urn:microsoft.com/office/officeart/2005/8/layout/equation1"/>
    <dgm:cxn modelId="{904EF968-D4AD-437D-8C65-AF16B7D1EDA1}" type="presOf" srcId="{460FED3C-6A57-4ADB-822C-8786E1116303}" destId="{8D2F2696-D0B1-4D8E-BAED-69B2E2DE8774}" srcOrd="0" destOrd="0" presId="urn:microsoft.com/office/officeart/2005/8/layout/equation1"/>
    <dgm:cxn modelId="{4AB77F72-8653-40BF-824B-551F866681A0}" type="presOf" srcId="{869FA662-763C-47DF-848C-AA4933093A5D}" destId="{9232D81E-0D54-4D81-8098-94A5C1D836F1}" srcOrd="0" destOrd="0" presId="urn:microsoft.com/office/officeart/2005/8/layout/equation1"/>
    <dgm:cxn modelId="{FF562B58-5CD5-4B05-9349-08746CD37237}" type="presOf" srcId="{FA69A038-8EDA-4679-BA25-DC18113897E1}" destId="{91CC3673-BDBA-4D6C-8C4A-95DB425553A5}" srcOrd="0" destOrd="0" presId="urn:microsoft.com/office/officeart/2005/8/layout/equation1"/>
    <dgm:cxn modelId="{91A61181-EEFA-4086-AEBC-683E68365B11}" type="presOf" srcId="{DCF7C212-596F-4F26-949D-AE7C74C6C9FD}" destId="{F7BD9210-F68C-43D0-A9FF-5C0A563446E0}" srcOrd="0" destOrd="0" presId="urn:microsoft.com/office/officeart/2005/8/layout/equation1"/>
    <dgm:cxn modelId="{5CDFAD91-00B3-4D3D-9C23-6C696E64EE25}" srcId="{460FED3C-6A57-4ADB-822C-8786E1116303}" destId="{741A1AC3-007D-4B5B-8093-960F0DC0F0F0}" srcOrd="1" destOrd="0" parTransId="{24607441-B23C-4729-A0D1-AFD7526354B1}" sibTransId="{869FA662-763C-47DF-848C-AA4933093A5D}"/>
    <dgm:cxn modelId="{0A3BC6EE-2CE0-44C8-94BB-29C5CC54610D}" srcId="{460FED3C-6A57-4ADB-822C-8786E1116303}" destId="{FA69A038-8EDA-4679-BA25-DC18113897E1}" srcOrd="0" destOrd="0" parTransId="{A72DFD5D-0384-4D83-83E8-715D66015E4B}" sibTransId="{DCF7C212-596F-4F26-949D-AE7C74C6C9FD}"/>
    <dgm:cxn modelId="{309DCD48-5F7E-40E5-9816-E06D9937E0A7}" type="presParOf" srcId="{8D2F2696-D0B1-4D8E-BAED-69B2E2DE8774}" destId="{91CC3673-BDBA-4D6C-8C4A-95DB425553A5}" srcOrd="0" destOrd="0" presId="urn:microsoft.com/office/officeart/2005/8/layout/equation1"/>
    <dgm:cxn modelId="{4FF28E33-1D84-484F-A510-D0FF4410DA04}" type="presParOf" srcId="{8D2F2696-D0B1-4D8E-BAED-69B2E2DE8774}" destId="{8D3A7E37-5CF9-448A-9844-7A62D97C58F2}" srcOrd="1" destOrd="0" presId="urn:microsoft.com/office/officeart/2005/8/layout/equation1"/>
    <dgm:cxn modelId="{1532BB32-A3FB-41C5-9028-FD44B8FAB5CA}" type="presParOf" srcId="{8D2F2696-D0B1-4D8E-BAED-69B2E2DE8774}" destId="{F7BD9210-F68C-43D0-A9FF-5C0A563446E0}" srcOrd="2" destOrd="0" presId="urn:microsoft.com/office/officeart/2005/8/layout/equation1"/>
    <dgm:cxn modelId="{2CB9F48A-BD59-4D89-BCDE-FFAF93F5D3A2}" type="presParOf" srcId="{8D2F2696-D0B1-4D8E-BAED-69B2E2DE8774}" destId="{1F2198B0-EEEB-47A4-9E78-08269D42B32A}" srcOrd="3" destOrd="0" presId="urn:microsoft.com/office/officeart/2005/8/layout/equation1"/>
    <dgm:cxn modelId="{2DFB8595-1122-4AC4-B536-5474E5033D17}" type="presParOf" srcId="{8D2F2696-D0B1-4D8E-BAED-69B2E2DE8774}" destId="{9CF2E50B-0ADA-4496-A36D-F2A0E91CD2DD}" srcOrd="4" destOrd="0" presId="urn:microsoft.com/office/officeart/2005/8/layout/equation1"/>
    <dgm:cxn modelId="{649506F1-7387-4B9D-93B7-EAE703B33108}" type="presParOf" srcId="{8D2F2696-D0B1-4D8E-BAED-69B2E2DE8774}" destId="{6E92BB0B-6C15-44FD-8218-C605DCA44DE4}" srcOrd="5" destOrd="0" presId="urn:microsoft.com/office/officeart/2005/8/layout/equation1"/>
    <dgm:cxn modelId="{E8061BC1-56DC-422A-9A79-3218A8D7DC8E}" type="presParOf" srcId="{8D2F2696-D0B1-4D8E-BAED-69B2E2DE8774}" destId="{9232D81E-0D54-4D81-8098-94A5C1D836F1}" srcOrd="6" destOrd="0" presId="urn:microsoft.com/office/officeart/2005/8/layout/equation1"/>
    <dgm:cxn modelId="{710B0D8C-D97A-4145-A9F5-929E5A7E7C44}" type="presParOf" srcId="{8D2F2696-D0B1-4D8E-BAED-69B2E2DE8774}" destId="{1C3AF68B-DCC8-47C3-8C29-EB8263F576FB}" srcOrd="7" destOrd="0" presId="urn:microsoft.com/office/officeart/2005/8/layout/equation1"/>
    <dgm:cxn modelId="{064250EE-ACCF-4F9E-A72B-EDF5D6DF03FC}" type="presParOf" srcId="{8D2F2696-D0B1-4D8E-BAED-69B2E2DE8774}" destId="{1A6AA275-D191-4D8B-8992-B1005C4DAED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1D9F1-B529-4E8A-BB8C-316E6F645D3B}">
      <dsp:nvSpPr>
        <dsp:cNvPr id="0" name=""/>
        <dsp:cNvSpPr/>
      </dsp:nvSpPr>
      <dsp:spPr>
        <a:xfrm>
          <a:off x="2392722" y="1419196"/>
          <a:ext cx="1090209" cy="109020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Montserrat" panose="00000500000000000000" pitchFamily="50" charset="0"/>
            </a:rPr>
            <a:t>Nombre del indicador</a:t>
          </a:r>
        </a:p>
      </dsp:txBody>
      <dsp:txXfrm>
        <a:off x="2552379" y="1578853"/>
        <a:ext cx="770895" cy="770895"/>
      </dsp:txXfrm>
    </dsp:sp>
    <dsp:sp modelId="{8E4B2D0A-18B4-4C56-8431-58727DC4F3B3}">
      <dsp:nvSpPr>
        <dsp:cNvPr id="0" name=""/>
        <dsp:cNvSpPr/>
      </dsp:nvSpPr>
      <dsp:spPr>
        <a:xfrm rot="16200000">
          <a:off x="2774157" y="1238826"/>
          <a:ext cx="327340" cy="33398"/>
        </a:xfrm>
        <a:custGeom>
          <a:avLst/>
          <a:gdLst/>
          <a:ahLst/>
          <a:cxnLst/>
          <a:rect l="0" t="0" r="0" b="0"/>
          <a:pathLst>
            <a:path>
              <a:moveTo>
                <a:pt x="0" y="16699"/>
              </a:moveTo>
              <a:lnTo>
                <a:pt x="327340" y="1669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Montserrat" panose="00000500000000000000" pitchFamily="50" charset="0"/>
          </a:endParaRPr>
        </a:p>
      </dsp:txBody>
      <dsp:txXfrm>
        <a:off x="2929643" y="1247342"/>
        <a:ext cx="16367" cy="16367"/>
      </dsp:txXfrm>
    </dsp:sp>
    <dsp:sp modelId="{0B86B1F2-E5BC-41B6-B053-39C7FC40AEBC}">
      <dsp:nvSpPr>
        <dsp:cNvPr id="0" name=""/>
        <dsp:cNvSpPr/>
      </dsp:nvSpPr>
      <dsp:spPr>
        <a:xfrm>
          <a:off x="2392722" y="1646"/>
          <a:ext cx="1090209" cy="109020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Montserrat" panose="00000500000000000000" pitchFamily="50" charset="0"/>
            </a:rPr>
            <a:t>No repetir el objetivo</a:t>
          </a:r>
        </a:p>
      </dsp:txBody>
      <dsp:txXfrm>
        <a:off x="2552379" y="161303"/>
        <a:ext cx="770895" cy="770895"/>
      </dsp:txXfrm>
    </dsp:sp>
    <dsp:sp modelId="{92711298-65C3-4234-9F09-F10664A82D77}">
      <dsp:nvSpPr>
        <dsp:cNvPr id="0" name=""/>
        <dsp:cNvSpPr/>
      </dsp:nvSpPr>
      <dsp:spPr>
        <a:xfrm rot="19800000">
          <a:off x="3387974" y="1593214"/>
          <a:ext cx="327340" cy="33398"/>
        </a:xfrm>
        <a:custGeom>
          <a:avLst/>
          <a:gdLst/>
          <a:ahLst/>
          <a:cxnLst/>
          <a:rect l="0" t="0" r="0" b="0"/>
          <a:pathLst>
            <a:path>
              <a:moveTo>
                <a:pt x="0" y="16699"/>
              </a:moveTo>
              <a:lnTo>
                <a:pt x="327340" y="1669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Montserrat" panose="00000500000000000000" pitchFamily="50" charset="0"/>
          </a:endParaRPr>
        </a:p>
      </dsp:txBody>
      <dsp:txXfrm>
        <a:off x="3543460" y="1601730"/>
        <a:ext cx="16367" cy="16367"/>
      </dsp:txXfrm>
    </dsp:sp>
    <dsp:sp modelId="{9E111DC4-92EE-4955-911D-A0E9A8BE655E}">
      <dsp:nvSpPr>
        <dsp:cNvPr id="0" name=""/>
        <dsp:cNvSpPr/>
      </dsp:nvSpPr>
      <dsp:spPr>
        <a:xfrm>
          <a:off x="3620356" y="710421"/>
          <a:ext cx="1090209" cy="109020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Montserrat" panose="00000500000000000000" pitchFamily="50" charset="0"/>
            </a:rPr>
            <a:t>Claro y entendible</a:t>
          </a:r>
        </a:p>
      </dsp:txBody>
      <dsp:txXfrm>
        <a:off x="3780013" y="870078"/>
        <a:ext cx="770895" cy="770895"/>
      </dsp:txXfrm>
    </dsp:sp>
    <dsp:sp modelId="{1077CE5E-CB9A-4663-9836-1667E9F0B4A0}">
      <dsp:nvSpPr>
        <dsp:cNvPr id="0" name=""/>
        <dsp:cNvSpPr/>
      </dsp:nvSpPr>
      <dsp:spPr>
        <a:xfrm rot="1800000">
          <a:off x="3387974" y="2301989"/>
          <a:ext cx="327340" cy="33398"/>
        </a:xfrm>
        <a:custGeom>
          <a:avLst/>
          <a:gdLst/>
          <a:ahLst/>
          <a:cxnLst/>
          <a:rect l="0" t="0" r="0" b="0"/>
          <a:pathLst>
            <a:path>
              <a:moveTo>
                <a:pt x="0" y="16699"/>
              </a:moveTo>
              <a:lnTo>
                <a:pt x="327340" y="1669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Montserrat" panose="00000500000000000000" pitchFamily="50" charset="0"/>
          </a:endParaRPr>
        </a:p>
      </dsp:txBody>
      <dsp:txXfrm>
        <a:off x="3543460" y="2310504"/>
        <a:ext cx="16367" cy="16367"/>
      </dsp:txXfrm>
    </dsp:sp>
    <dsp:sp modelId="{8AB6BEDC-FEB0-444D-9F90-1A1E6BB44551}">
      <dsp:nvSpPr>
        <dsp:cNvPr id="0" name=""/>
        <dsp:cNvSpPr/>
      </dsp:nvSpPr>
      <dsp:spPr>
        <a:xfrm>
          <a:off x="3620356" y="2127971"/>
          <a:ext cx="1090209" cy="109020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Montserrat" panose="00000500000000000000" pitchFamily="50" charset="0"/>
            </a:rPr>
            <a:t>No contener método de cálculo</a:t>
          </a:r>
        </a:p>
      </dsp:txBody>
      <dsp:txXfrm>
        <a:off x="3780013" y="2287628"/>
        <a:ext cx="770895" cy="770895"/>
      </dsp:txXfrm>
    </dsp:sp>
    <dsp:sp modelId="{19205662-79CA-4C06-952B-C0BA39C3F1D5}">
      <dsp:nvSpPr>
        <dsp:cNvPr id="0" name=""/>
        <dsp:cNvSpPr/>
      </dsp:nvSpPr>
      <dsp:spPr>
        <a:xfrm rot="5400000">
          <a:off x="2774157" y="2656376"/>
          <a:ext cx="327340" cy="33398"/>
        </a:xfrm>
        <a:custGeom>
          <a:avLst/>
          <a:gdLst/>
          <a:ahLst/>
          <a:cxnLst/>
          <a:rect l="0" t="0" r="0" b="0"/>
          <a:pathLst>
            <a:path>
              <a:moveTo>
                <a:pt x="0" y="16699"/>
              </a:moveTo>
              <a:lnTo>
                <a:pt x="327340" y="1669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Montserrat" panose="00000500000000000000" pitchFamily="50" charset="0"/>
          </a:endParaRPr>
        </a:p>
      </dsp:txBody>
      <dsp:txXfrm>
        <a:off x="2929643" y="2664892"/>
        <a:ext cx="16367" cy="16367"/>
      </dsp:txXfrm>
    </dsp:sp>
    <dsp:sp modelId="{EE607559-894F-49AB-80A8-D0FBA5C87B21}">
      <dsp:nvSpPr>
        <dsp:cNvPr id="0" name=""/>
        <dsp:cNvSpPr/>
      </dsp:nvSpPr>
      <dsp:spPr>
        <a:xfrm>
          <a:off x="2392722" y="2836745"/>
          <a:ext cx="1090209" cy="109020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Montserrat" panose="00000500000000000000" pitchFamily="50" charset="0"/>
            </a:rPr>
            <a:t>Único y corto</a:t>
          </a:r>
        </a:p>
      </dsp:txBody>
      <dsp:txXfrm>
        <a:off x="2552379" y="2996402"/>
        <a:ext cx="770895" cy="770895"/>
      </dsp:txXfrm>
    </dsp:sp>
    <dsp:sp modelId="{A8007094-92D9-4DEF-B4D6-8D3D80FEB44E}">
      <dsp:nvSpPr>
        <dsp:cNvPr id="0" name=""/>
        <dsp:cNvSpPr/>
      </dsp:nvSpPr>
      <dsp:spPr>
        <a:xfrm rot="9000000">
          <a:off x="2160340" y="2301989"/>
          <a:ext cx="327340" cy="33398"/>
        </a:xfrm>
        <a:custGeom>
          <a:avLst/>
          <a:gdLst/>
          <a:ahLst/>
          <a:cxnLst/>
          <a:rect l="0" t="0" r="0" b="0"/>
          <a:pathLst>
            <a:path>
              <a:moveTo>
                <a:pt x="0" y="16699"/>
              </a:moveTo>
              <a:lnTo>
                <a:pt x="327340" y="1669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Montserrat" panose="00000500000000000000" pitchFamily="50" charset="0"/>
          </a:endParaRPr>
        </a:p>
      </dsp:txBody>
      <dsp:txXfrm rot="10800000">
        <a:off x="2315826" y="2310504"/>
        <a:ext cx="16367" cy="16367"/>
      </dsp:txXfrm>
    </dsp:sp>
    <dsp:sp modelId="{D2FEB3E0-18A2-462A-9308-470EEEEF7279}">
      <dsp:nvSpPr>
        <dsp:cNvPr id="0" name=""/>
        <dsp:cNvSpPr/>
      </dsp:nvSpPr>
      <dsp:spPr>
        <a:xfrm>
          <a:off x="1165088" y="2127971"/>
          <a:ext cx="1090209" cy="109020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Montserrat" panose="00000500000000000000" pitchFamily="50" charset="0"/>
            </a:rPr>
            <a:t>No refleja una acción</a:t>
          </a:r>
        </a:p>
      </dsp:txBody>
      <dsp:txXfrm>
        <a:off x="1324745" y="2287628"/>
        <a:ext cx="770895" cy="770895"/>
      </dsp:txXfrm>
    </dsp:sp>
    <dsp:sp modelId="{3C932E7B-70B9-4A62-9A2E-E09C4721F942}">
      <dsp:nvSpPr>
        <dsp:cNvPr id="0" name=""/>
        <dsp:cNvSpPr/>
      </dsp:nvSpPr>
      <dsp:spPr>
        <a:xfrm rot="12600000">
          <a:off x="2160340" y="1593214"/>
          <a:ext cx="327340" cy="33398"/>
        </a:xfrm>
        <a:custGeom>
          <a:avLst/>
          <a:gdLst/>
          <a:ahLst/>
          <a:cxnLst/>
          <a:rect l="0" t="0" r="0" b="0"/>
          <a:pathLst>
            <a:path>
              <a:moveTo>
                <a:pt x="0" y="16699"/>
              </a:moveTo>
              <a:lnTo>
                <a:pt x="327340" y="1669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Montserrat" panose="00000500000000000000" pitchFamily="50" charset="0"/>
          </a:endParaRPr>
        </a:p>
      </dsp:txBody>
      <dsp:txXfrm rot="10800000">
        <a:off x="2315826" y="1601730"/>
        <a:ext cx="16367" cy="16367"/>
      </dsp:txXfrm>
    </dsp:sp>
    <dsp:sp modelId="{168830A9-0DB1-485D-8D4F-4EA7AC01A343}">
      <dsp:nvSpPr>
        <dsp:cNvPr id="0" name=""/>
        <dsp:cNvSpPr/>
      </dsp:nvSpPr>
      <dsp:spPr>
        <a:xfrm>
          <a:off x="1165088" y="710421"/>
          <a:ext cx="1090209" cy="109020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Montserrat" panose="00000500000000000000" pitchFamily="50" charset="0"/>
            </a:rPr>
            <a:t>Incluir unidad de medida</a:t>
          </a:r>
        </a:p>
      </dsp:txBody>
      <dsp:txXfrm>
        <a:off x="1324745" y="870078"/>
        <a:ext cx="770895" cy="770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0D672-0466-4156-99AC-6A46D8532FBC}">
      <dsp:nvSpPr>
        <dsp:cNvPr id="0" name=""/>
        <dsp:cNvSpPr/>
      </dsp:nvSpPr>
      <dsp:spPr>
        <a:xfrm>
          <a:off x="3571" y="886976"/>
          <a:ext cx="1561703" cy="153547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Montserrat" panose="00000500000000000000" pitchFamily="50" charset="0"/>
            </a:rPr>
            <a:t>Nombre completo del documento que sustenta la información.</a:t>
          </a:r>
        </a:p>
      </dsp:txBody>
      <dsp:txXfrm>
        <a:off x="48543" y="931948"/>
        <a:ext cx="1471759" cy="1445527"/>
      </dsp:txXfrm>
    </dsp:sp>
    <dsp:sp modelId="{567FFA39-B6A4-44F5-BB47-1A2AEC452830}">
      <dsp:nvSpPr>
        <dsp:cNvPr id="0" name=""/>
        <dsp:cNvSpPr/>
      </dsp:nvSpPr>
      <dsp:spPr>
        <a:xfrm>
          <a:off x="1721445" y="1461060"/>
          <a:ext cx="331081" cy="38730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latin typeface="Montserrat" panose="00000500000000000000" pitchFamily="50" charset="0"/>
          </a:endParaRPr>
        </a:p>
      </dsp:txBody>
      <dsp:txXfrm>
        <a:off x="1721445" y="1538520"/>
        <a:ext cx="231757" cy="232382"/>
      </dsp:txXfrm>
    </dsp:sp>
    <dsp:sp modelId="{96772505-BE4E-44C0-9111-3B3EC7EDD1AF}">
      <dsp:nvSpPr>
        <dsp:cNvPr id="0" name=""/>
        <dsp:cNvSpPr/>
      </dsp:nvSpPr>
      <dsp:spPr>
        <a:xfrm>
          <a:off x="2189956" y="886976"/>
          <a:ext cx="1561703" cy="153547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Montserrat" panose="00000500000000000000" pitchFamily="50" charset="0"/>
            </a:rPr>
            <a:t>Nombre del área que genera o publica la información.</a:t>
          </a:r>
        </a:p>
      </dsp:txBody>
      <dsp:txXfrm>
        <a:off x="2234928" y="931948"/>
        <a:ext cx="1471759" cy="1445527"/>
      </dsp:txXfrm>
    </dsp:sp>
    <dsp:sp modelId="{03B67A79-C7A2-4C07-A090-958E5CD0D4C2}">
      <dsp:nvSpPr>
        <dsp:cNvPr id="0" name=""/>
        <dsp:cNvSpPr/>
      </dsp:nvSpPr>
      <dsp:spPr>
        <a:xfrm>
          <a:off x="3907829" y="1461060"/>
          <a:ext cx="331081" cy="38730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latin typeface="Montserrat" panose="00000500000000000000" pitchFamily="50" charset="0"/>
          </a:endParaRPr>
        </a:p>
      </dsp:txBody>
      <dsp:txXfrm>
        <a:off x="3907829" y="1538520"/>
        <a:ext cx="231757" cy="232382"/>
      </dsp:txXfrm>
    </dsp:sp>
    <dsp:sp modelId="{E27255C9-D685-432B-9301-24D301DC4DCD}">
      <dsp:nvSpPr>
        <dsp:cNvPr id="0" name=""/>
        <dsp:cNvSpPr/>
      </dsp:nvSpPr>
      <dsp:spPr>
        <a:xfrm>
          <a:off x="4376340" y="886976"/>
          <a:ext cx="1561703" cy="153547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Montserrat" panose="00000500000000000000" pitchFamily="50" charset="0"/>
            </a:rPr>
            <a:t>Periodicidad con que se genera el documento (debe coincidir con la frecuencia de medición del indicador).</a:t>
          </a:r>
        </a:p>
      </dsp:txBody>
      <dsp:txXfrm>
        <a:off x="4421312" y="931948"/>
        <a:ext cx="1471759" cy="1445527"/>
      </dsp:txXfrm>
    </dsp:sp>
    <dsp:sp modelId="{0479C8F9-F2FE-4C9A-87DE-FCB76F25978D}">
      <dsp:nvSpPr>
        <dsp:cNvPr id="0" name=""/>
        <dsp:cNvSpPr/>
      </dsp:nvSpPr>
      <dsp:spPr>
        <a:xfrm>
          <a:off x="6094214" y="1461060"/>
          <a:ext cx="331081" cy="38730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latin typeface="Montserrat" panose="00000500000000000000" pitchFamily="50" charset="0"/>
          </a:endParaRPr>
        </a:p>
      </dsp:txBody>
      <dsp:txXfrm>
        <a:off x="6094214" y="1538520"/>
        <a:ext cx="231757" cy="232382"/>
      </dsp:txXfrm>
    </dsp:sp>
    <dsp:sp modelId="{F5683D21-25E7-45F6-A828-E140D686F5FD}">
      <dsp:nvSpPr>
        <dsp:cNvPr id="0" name=""/>
        <dsp:cNvSpPr/>
      </dsp:nvSpPr>
      <dsp:spPr>
        <a:xfrm>
          <a:off x="6562724" y="886976"/>
          <a:ext cx="1561703" cy="153547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Montserrat" panose="00000500000000000000" pitchFamily="50" charset="0"/>
            </a:rPr>
            <a:t>Liga de la página de la que se obtiene la información.</a:t>
          </a:r>
        </a:p>
      </dsp:txBody>
      <dsp:txXfrm>
        <a:off x="6607696" y="931948"/>
        <a:ext cx="1471759" cy="1445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C3673-BDBA-4D6C-8C4A-95DB425553A5}">
      <dsp:nvSpPr>
        <dsp:cNvPr id="0" name=""/>
        <dsp:cNvSpPr/>
      </dsp:nvSpPr>
      <dsp:spPr>
        <a:xfrm>
          <a:off x="1366" y="1803466"/>
          <a:ext cx="1811734" cy="181173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ontserrat" panose="00000500000000000000" pitchFamily="50" charset="0"/>
            </a:rPr>
            <a:t>Línea de base de los indicadores</a:t>
          </a:r>
        </a:p>
      </dsp:txBody>
      <dsp:txXfrm>
        <a:off x="266688" y="2068788"/>
        <a:ext cx="1281090" cy="1281090"/>
      </dsp:txXfrm>
    </dsp:sp>
    <dsp:sp modelId="{F7BD9210-F68C-43D0-A9FF-5C0A563446E0}">
      <dsp:nvSpPr>
        <dsp:cNvPr id="0" name=""/>
        <dsp:cNvSpPr/>
      </dsp:nvSpPr>
      <dsp:spPr>
        <a:xfrm>
          <a:off x="1960214" y="2183930"/>
          <a:ext cx="1050805" cy="1050805"/>
        </a:xfrm>
        <a:prstGeom prst="mathPlus">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latin typeface="Montserrat" panose="00000500000000000000" pitchFamily="50" charset="0"/>
          </a:endParaRPr>
        </a:p>
      </dsp:txBody>
      <dsp:txXfrm>
        <a:off x="2099498" y="2585758"/>
        <a:ext cx="772237" cy="247149"/>
      </dsp:txXfrm>
    </dsp:sp>
    <dsp:sp modelId="{9CF2E50B-0ADA-4496-A36D-F2A0E91CD2DD}">
      <dsp:nvSpPr>
        <dsp:cNvPr id="0" name=""/>
        <dsp:cNvSpPr/>
      </dsp:nvSpPr>
      <dsp:spPr>
        <a:xfrm>
          <a:off x="3158132" y="1803466"/>
          <a:ext cx="1811734" cy="181173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ontserrat" panose="00000500000000000000" pitchFamily="50" charset="0"/>
            </a:rPr>
            <a:t>Nivel de mejoría deseado</a:t>
          </a:r>
        </a:p>
      </dsp:txBody>
      <dsp:txXfrm>
        <a:off x="3423454" y="2068788"/>
        <a:ext cx="1281090" cy="1281090"/>
      </dsp:txXfrm>
    </dsp:sp>
    <dsp:sp modelId="{9232D81E-0D54-4D81-8098-94A5C1D836F1}">
      <dsp:nvSpPr>
        <dsp:cNvPr id="0" name=""/>
        <dsp:cNvSpPr/>
      </dsp:nvSpPr>
      <dsp:spPr>
        <a:xfrm>
          <a:off x="5116980" y="2183930"/>
          <a:ext cx="1050805" cy="1050805"/>
        </a:xfrm>
        <a:prstGeom prst="mathEqual">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latin typeface="Montserrat" panose="00000500000000000000" pitchFamily="50" charset="0"/>
          </a:endParaRPr>
        </a:p>
      </dsp:txBody>
      <dsp:txXfrm>
        <a:off x="5256264" y="2400396"/>
        <a:ext cx="772237" cy="617873"/>
      </dsp:txXfrm>
    </dsp:sp>
    <dsp:sp modelId="{1A6AA275-D191-4D8B-8992-B1005C4DAED2}">
      <dsp:nvSpPr>
        <dsp:cNvPr id="0" name=""/>
        <dsp:cNvSpPr/>
      </dsp:nvSpPr>
      <dsp:spPr>
        <a:xfrm>
          <a:off x="6314898" y="1803466"/>
          <a:ext cx="1811734" cy="181173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ontserrat" panose="00000500000000000000" pitchFamily="50" charset="0"/>
            </a:rPr>
            <a:t>Meta de desempeño</a:t>
          </a:r>
        </a:p>
      </dsp:txBody>
      <dsp:txXfrm>
        <a:off x="6580220" y="2068788"/>
        <a:ext cx="1281090" cy="128109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B5743D-44C7-4204-A389-B6B6D4DE6C74}" type="datetimeFigureOut">
              <a:rPr lang="es-MX" smtClean="0"/>
              <a:t>13/02/2023</a:t>
            </a:fld>
            <a:endParaRPr lang="es-MX"/>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7F513F-0CB8-404D-94A8-DD5CCC0863D5}" type="slidenum">
              <a:rPr lang="es-MX" smtClean="0"/>
              <a:t>‹Nº›</a:t>
            </a:fld>
            <a:endParaRPr lang="es-MX"/>
          </a:p>
        </p:txBody>
      </p:sp>
    </p:spTree>
    <p:extLst>
      <p:ext uri="{BB962C8B-B14F-4D97-AF65-F5344CB8AC3E}">
        <p14:creationId xmlns:p14="http://schemas.microsoft.com/office/powerpoint/2010/main" val="3783038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C89B8-A10F-4137-8F54-3AD7BD418E0A}" type="datetimeFigureOut">
              <a:rPr lang="es-MX" smtClean="0"/>
              <a:t>13/02/2023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45665-682B-4EFA-B7E4-A3779E14E28F}" type="slidenum">
              <a:rPr lang="es-MX" smtClean="0"/>
              <a:t>‹Nº›</a:t>
            </a:fld>
            <a:endParaRPr lang="es-MX"/>
          </a:p>
        </p:txBody>
      </p:sp>
    </p:spTree>
    <p:extLst>
      <p:ext uri="{BB962C8B-B14F-4D97-AF65-F5344CB8AC3E}">
        <p14:creationId xmlns:p14="http://schemas.microsoft.com/office/powerpoint/2010/main" val="3156254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38200" y="6375400"/>
            <a:ext cx="2743200" cy="365125"/>
          </a:xfrm>
          <a:prstGeom prst="rect">
            <a:avLst/>
          </a:prstGeom>
        </p:spPr>
        <p:txBody>
          <a:bodyPr/>
          <a:lstStyle/>
          <a:p>
            <a:fld id="{03C0CB60-8147-422E-93FA-A7A756F9E109}" type="datetimeFigureOut">
              <a:rPr lang="es-MX" smtClean="0"/>
              <a:t>13/02/2023</a:t>
            </a:fld>
            <a:endParaRPr lang="es-MX"/>
          </a:p>
        </p:txBody>
      </p:sp>
      <p:sp>
        <p:nvSpPr>
          <p:cNvPr id="5" name="Footer Placeholder 4"/>
          <p:cNvSpPr>
            <a:spLocks noGrp="1"/>
          </p:cNvSpPr>
          <p:nvPr>
            <p:ph type="ftr" sz="quarter" idx="11"/>
          </p:nvPr>
        </p:nvSpPr>
        <p:spPr>
          <a:xfrm>
            <a:off x="4038600" y="6375400"/>
            <a:ext cx="41148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8610600" y="6375400"/>
            <a:ext cx="2743200" cy="365125"/>
          </a:xfrm>
          <a:prstGeom prst="rect">
            <a:avLst/>
          </a:prstGeom>
        </p:spPr>
        <p:txBody>
          <a:bodyPr/>
          <a:lstStyle/>
          <a:p>
            <a:fld id="{B7502F95-1251-47D5-BE11-D7A75418F098}" type="slidenum">
              <a:rPr lang="es-MX" smtClean="0"/>
              <a:t>‹Nº›</a:t>
            </a:fld>
            <a:endParaRPr lang="es-MX"/>
          </a:p>
        </p:txBody>
      </p:sp>
    </p:spTree>
    <p:extLst>
      <p:ext uri="{BB962C8B-B14F-4D97-AF65-F5344CB8AC3E}">
        <p14:creationId xmlns:p14="http://schemas.microsoft.com/office/powerpoint/2010/main" val="383893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375400"/>
            <a:ext cx="2743200" cy="365125"/>
          </a:xfrm>
          <a:prstGeom prst="rect">
            <a:avLst/>
          </a:prstGeom>
        </p:spPr>
        <p:txBody>
          <a:bodyPr/>
          <a:lstStyle/>
          <a:p>
            <a:fld id="{03C0CB60-8147-422E-93FA-A7A756F9E109}" type="datetimeFigureOut">
              <a:rPr lang="es-MX" smtClean="0"/>
              <a:t>13/02/2023</a:t>
            </a:fld>
            <a:endParaRPr lang="es-MX"/>
          </a:p>
        </p:txBody>
      </p:sp>
      <p:sp>
        <p:nvSpPr>
          <p:cNvPr id="5" name="Footer Placeholder 4"/>
          <p:cNvSpPr>
            <a:spLocks noGrp="1"/>
          </p:cNvSpPr>
          <p:nvPr>
            <p:ph type="ftr" sz="quarter" idx="11"/>
          </p:nvPr>
        </p:nvSpPr>
        <p:spPr>
          <a:xfrm>
            <a:off x="4038600" y="6375400"/>
            <a:ext cx="41148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8610600" y="6375400"/>
            <a:ext cx="2743200" cy="365125"/>
          </a:xfrm>
          <a:prstGeom prst="rect">
            <a:avLst/>
          </a:prstGeom>
        </p:spPr>
        <p:txBody>
          <a:bodyPr/>
          <a:lstStyle/>
          <a:p>
            <a:fld id="{B7502F95-1251-47D5-BE11-D7A75418F098}" type="slidenum">
              <a:rPr lang="es-MX" smtClean="0"/>
              <a:t>‹Nº›</a:t>
            </a:fld>
            <a:endParaRPr lang="es-MX"/>
          </a:p>
        </p:txBody>
      </p:sp>
    </p:spTree>
    <p:extLst>
      <p:ext uri="{BB962C8B-B14F-4D97-AF65-F5344CB8AC3E}">
        <p14:creationId xmlns:p14="http://schemas.microsoft.com/office/powerpoint/2010/main" val="225929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375400"/>
            <a:ext cx="2743200" cy="365125"/>
          </a:xfrm>
          <a:prstGeom prst="rect">
            <a:avLst/>
          </a:prstGeom>
        </p:spPr>
        <p:txBody>
          <a:bodyPr/>
          <a:lstStyle/>
          <a:p>
            <a:fld id="{03C0CB60-8147-422E-93FA-A7A756F9E109}" type="datetimeFigureOut">
              <a:rPr lang="es-MX" smtClean="0"/>
              <a:t>13/02/2023</a:t>
            </a:fld>
            <a:endParaRPr lang="es-MX"/>
          </a:p>
        </p:txBody>
      </p:sp>
      <p:sp>
        <p:nvSpPr>
          <p:cNvPr id="5" name="Footer Placeholder 4"/>
          <p:cNvSpPr>
            <a:spLocks noGrp="1"/>
          </p:cNvSpPr>
          <p:nvPr>
            <p:ph type="ftr" sz="quarter" idx="11"/>
          </p:nvPr>
        </p:nvSpPr>
        <p:spPr>
          <a:xfrm>
            <a:off x="4038600" y="6375400"/>
            <a:ext cx="41148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8610600" y="6375400"/>
            <a:ext cx="2743200" cy="365125"/>
          </a:xfrm>
          <a:prstGeom prst="rect">
            <a:avLst/>
          </a:prstGeom>
        </p:spPr>
        <p:txBody>
          <a:bodyPr/>
          <a:lstStyle/>
          <a:p>
            <a:fld id="{B7502F95-1251-47D5-BE11-D7A75418F098}" type="slidenum">
              <a:rPr lang="es-MX" smtClean="0"/>
              <a:t>‹Nº›</a:t>
            </a:fld>
            <a:endParaRPr lang="es-MX"/>
          </a:p>
        </p:txBody>
      </p:sp>
    </p:spTree>
    <p:extLst>
      <p:ext uri="{BB962C8B-B14F-4D97-AF65-F5344CB8AC3E}">
        <p14:creationId xmlns:p14="http://schemas.microsoft.com/office/powerpoint/2010/main" val="2066755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D64BD-5355-4DF4-8C8A-733B0C097D7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170626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375400"/>
            <a:ext cx="2743200" cy="365125"/>
          </a:xfrm>
          <a:prstGeom prst="rect">
            <a:avLst/>
          </a:prstGeom>
        </p:spPr>
        <p:txBody>
          <a:bodyPr/>
          <a:lstStyle/>
          <a:p>
            <a:fld id="{03C0CB60-8147-422E-93FA-A7A756F9E109}" type="datetimeFigureOut">
              <a:rPr lang="es-MX" smtClean="0"/>
              <a:t>13/02/2023</a:t>
            </a:fld>
            <a:endParaRPr lang="es-MX"/>
          </a:p>
        </p:txBody>
      </p:sp>
      <p:sp>
        <p:nvSpPr>
          <p:cNvPr id="6" name="Slide Number Placeholder 5"/>
          <p:cNvSpPr>
            <a:spLocks noGrp="1"/>
          </p:cNvSpPr>
          <p:nvPr>
            <p:ph type="sldNum" sz="quarter" idx="12"/>
          </p:nvPr>
        </p:nvSpPr>
        <p:spPr>
          <a:xfrm>
            <a:off x="8610600" y="6375400"/>
            <a:ext cx="2743200" cy="365125"/>
          </a:xfrm>
          <a:prstGeom prst="rect">
            <a:avLst/>
          </a:prstGeom>
        </p:spPr>
        <p:txBody>
          <a:bodyPr/>
          <a:lstStyle/>
          <a:p>
            <a:fld id="{B7502F95-1251-47D5-BE11-D7A75418F098}" type="slidenum">
              <a:rPr lang="es-MX" smtClean="0"/>
              <a:t>‹Nº›</a:t>
            </a:fld>
            <a:endParaRPr lang="es-MX"/>
          </a:p>
        </p:txBody>
      </p:sp>
    </p:spTree>
    <p:extLst>
      <p:ext uri="{BB962C8B-B14F-4D97-AF65-F5344CB8AC3E}">
        <p14:creationId xmlns:p14="http://schemas.microsoft.com/office/powerpoint/2010/main" val="236948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38200" y="6375400"/>
            <a:ext cx="2743200" cy="365125"/>
          </a:xfrm>
          <a:prstGeom prst="rect">
            <a:avLst/>
          </a:prstGeom>
        </p:spPr>
        <p:txBody>
          <a:bodyPr/>
          <a:lstStyle/>
          <a:p>
            <a:fld id="{03C0CB60-8147-422E-93FA-A7A756F9E109}" type="datetimeFigureOut">
              <a:rPr lang="es-MX" smtClean="0"/>
              <a:t>13/02/2023</a:t>
            </a:fld>
            <a:endParaRPr lang="es-MX"/>
          </a:p>
        </p:txBody>
      </p:sp>
      <p:sp>
        <p:nvSpPr>
          <p:cNvPr id="5" name="Footer Placeholder 4"/>
          <p:cNvSpPr>
            <a:spLocks noGrp="1"/>
          </p:cNvSpPr>
          <p:nvPr>
            <p:ph type="ftr" sz="quarter" idx="11"/>
          </p:nvPr>
        </p:nvSpPr>
        <p:spPr>
          <a:xfrm>
            <a:off x="4038600" y="6375400"/>
            <a:ext cx="41148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8610600" y="6375400"/>
            <a:ext cx="2743200" cy="365125"/>
          </a:xfrm>
          <a:prstGeom prst="rect">
            <a:avLst/>
          </a:prstGeom>
        </p:spPr>
        <p:txBody>
          <a:bodyPr/>
          <a:lstStyle/>
          <a:p>
            <a:fld id="{B7502F95-1251-47D5-BE11-D7A75418F098}" type="slidenum">
              <a:rPr lang="es-MX" smtClean="0"/>
              <a:t>‹Nº›</a:t>
            </a:fld>
            <a:endParaRPr lang="es-MX"/>
          </a:p>
        </p:txBody>
      </p:sp>
    </p:spTree>
    <p:extLst>
      <p:ext uri="{BB962C8B-B14F-4D97-AF65-F5344CB8AC3E}">
        <p14:creationId xmlns:p14="http://schemas.microsoft.com/office/powerpoint/2010/main" val="395960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38200" y="6375400"/>
            <a:ext cx="2743200" cy="365125"/>
          </a:xfrm>
          <a:prstGeom prst="rect">
            <a:avLst/>
          </a:prstGeom>
        </p:spPr>
        <p:txBody>
          <a:bodyPr/>
          <a:lstStyle/>
          <a:p>
            <a:fld id="{03C0CB60-8147-422E-93FA-A7A756F9E109}" type="datetimeFigureOut">
              <a:rPr lang="es-MX" smtClean="0"/>
              <a:t>13/02/2023</a:t>
            </a:fld>
            <a:endParaRPr lang="es-MX"/>
          </a:p>
        </p:txBody>
      </p:sp>
      <p:sp>
        <p:nvSpPr>
          <p:cNvPr id="6" name="Footer Placeholder 5"/>
          <p:cNvSpPr>
            <a:spLocks noGrp="1"/>
          </p:cNvSpPr>
          <p:nvPr>
            <p:ph type="ftr" sz="quarter" idx="11"/>
          </p:nvPr>
        </p:nvSpPr>
        <p:spPr>
          <a:xfrm>
            <a:off x="4038600" y="6375400"/>
            <a:ext cx="4114800" cy="365125"/>
          </a:xfrm>
          <a:prstGeom prst="rect">
            <a:avLst/>
          </a:prstGeom>
        </p:spPr>
        <p:txBody>
          <a:bodyPr/>
          <a:lstStyle/>
          <a:p>
            <a:endParaRPr lang="es-MX"/>
          </a:p>
        </p:txBody>
      </p:sp>
      <p:sp>
        <p:nvSpPr>
          <p:cNvPr id="7" name="Slide Number Placeholder 6"/>
          <p:cNvSpPr>
            <a:spLocks noGrp="1"/>
          </p:cNvSpPr>
          <p:nvPr>
            <p:ph type="sldNum" sz="quarter" idx="12"/>
          </p:nvPr>
        </p:nvSpPr>
        <p:spPr>
          <a:xfrm>
            <a:off x="8610600" y="6375400"/>
            <a:ext cx="2743200" cy="365125"/>
          </a:xfrm>
          <a:prstGeom prst="rect">
            <a:avLst/>
          </a:prstGeom>
        </p:spPr>
        <p:txBody>
          <a:bodyPr/>
          <a:lstStyle/>
          <a:p>
            <a:fld id="{B7502F95-1251-47D5-BE11-D7A75418F098}" type="slidenum">
              <a:rPr lang="es-MX" smtClean="0"/>
              <a:t>‹Nº›</a:t>
            </a:fld>
            <a:endParaRPr lang="es-MX"/>
          </a:p>
        </p:txBody>
      </p:sp>
    </p:spTree>
    <p:extLst>
      <p:ext uri="{BB962C8B-B14F-4D97-AF65-F5344CB8AC3E}">
        <p14:creationId xmlns:p14="http://schemas.microsoft.com/office/powerpoint/2010/main" val="49533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38200" y="6375400"/>
            <a:ext cx="2743200" cy="365125"/>
          </a:xfrm>
          <a:prstGeom prst="rect">
            <a:avLst/>
          </a:prstGeom>
        </p:spPr>
        <p:txBody>
          <a:bodyPr/>
          <a:lstStyle/>
          <a:p>
            <a:fld id="{03C0CB60-8147-422E-93FA-A7A756F9E109}" type="datetimeFigureOut">
              <a:rPr lang="es-MX" smtClean="0"/>
              <a:t>13/02/2023</a:t>
            </a:fld>
            <a:endParaRPr lang="es-MX"/>
          </a:p>
        </p:txBody>
      </p:sp>
      <p:sp>
        <p:nvSpPr>
          <p:cNvPr id="8" name="Footer Placeholder 7"/>
          <p:cNvSpPr>
            <a:spLocks noGrp="1"/>
          </p:cNvSpPr>
          <p:nvPr>
            <p:ph type="ftr" sz="quarter" idx="11"/>
          </p:nvPr>
        </p:nvSpPr>
        <p:spPr>
          <a:xfrm>
            <a:off x="4038600" y="6375400"/>
            <a:ext cx="4114800" cy="365125"/>
          </a:xfrm>
          <a:prstGeom prst="rect">
            <a:avLst/>
          </a:prstGeom>
        </p:spPr>
        <p:txBody>
          <a:bodyPr/>
          <a:lstStyle/>
          <a:p>
            <a:endParaRPr lang="es-MX"/>
          </a:p>
        </p:txBody>
      </p:sp>
      <p:sp>
        <p:nvSpPr>
          <p:cNvPr id="9" name="Slide Number Placeholder 8"/>
          <p:cNvSpPr>
            <a:spLocks noGrp="1"/>
          </p:cNvSpPr>
          <p:nvPr>
            <p:ph type="sldNum" sz="quarter" idx="12"/>
          </p:nvPr>
        </p:nvSpPr>
        <p:spPr>
          <a:xfrm>
            <a:off x="8610600" y="6375400"/>
            <a:ext cx="2743200" cy="365125"/>
          </a:xfrm>
          <a:prstGeom prst="rect">
            <a:avLst/>
          </a:prstGeom>
        </p:spPr>
        <p:txBody>
          <a:bodyPr/>
          <a:lstStyle/>
          <a:p>
            <a:fld id="{B7502F95-1251-47D5-BE11-D7A75418F098}" type="slidenum">
              <a:rPr lang="es-MX" smtClean="0"/>
              <a:t>‹Nº›</a:t>
            </a:fld>
            <a:endParaRPr lang="es-MX"/>
          </a:p>
        </p:txBody>
      </p:sp>
    </p:spTree>
    <p:extLst>
      <p:ext uri="{BB962C8B-B14F-4D97-AF65-F5344CB8AC3E}">
        <p14:creationId xmlns:p14="http://schemas.microsoft.com/office/powerpoint/2010/main" val="371939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838200" y="6375400"/>
            <a:ext cx="2743200" cy="365125"/>
          </a:xfrm>
          <a:prstGeom prst="rect">
            <a:avLst/>
          </a:prstGeom>
        </p:spPr>
        <p:txBody>
          <a:bodyPr/>
          <a:lstStyle/>
          <a:p>
            <a:fld id="{03C0CB60-8147-422E-93FA-A7A756F9E109}" type="datetimeFigureOut">
              <a:rPr lang="es-MX" smtClean="0"/>
              <a:t>13/02/2023</a:t>
            </a:fld>
            <a:endParaRPr lang="es-MX"/>
          </a:p>
        </p:txBody>
      </p:sp>
      <p:sp>
        <p:nvSpPr>
          <p:cNvPr id="4" name="Footer Placeholder 3"/>
          <p:cNvSpPr>
            <a:spLocks noGrp="1"/>
          </p:cNvSpPr>
          <p:nvPr>
            <p:ph type="ftr" sz="quarter" idx="11"/>
          </p:nvPr>
        </p:nvSpPr>
        <p:spPr>
          <a:xfrm>
            <a:off x="4038600" y="6375400"/>
            <a:ext cx="4114800" cy="365125"/>
          </a:xfrm>
          <a:prstGeom prst="rect">
            <a:avLst/>
          </a:prstGeom>
        </p:spPr>
        <p:txBody>
          <a:bodyPr/>
          <a:lstStyle/>
          <a:p>
            <a:endParaRPr lang="es-MX"/>
          </a:p>
        </p:txBody>
      </p:sp>
      <p:sp>
        <p:nvSpPr>
          <p:cNvPr id="5" name="Slide Number Placeholder 4"/>
          <p:cNvSpPr>
            <a:spLocks noGrp="1"/>
          </p:cNvSpPr>
          <p:nvPr>
            <p:ph type="sldNum" sz="quarter" idx="12"/>
          </p:nvPr>
        </p:nvSpPr>
        <p:spPr>
          <a:xfrm>
            <a:off x="8610600" y="6375400"/>
            <a:ext cx="2743200" cy="365125"/>
          </a:xfrm>
          <a:prstGeom prst="rect">
            <a:avLst/>
          </a:prstGeom>
        </p:spPr>
        <p:txBody>
          <a:bodyPr/>
          <a:lstStyle/>
          <a:p>
            <a:fld id="{B7502F95-1251-47D5-BE11-D7A75418F098}" type="slidenum">
              <a:rPr lang="es-MX" smtClean="0"/>
              <a:t>‹Nº›</a:t>
            </a:fld>
            <a:endParaRPr lang="es-MX"/>
          </a:p>
        </p:txBody>
      </p:sp>
    </p:spTree>
    <p:extLst>
      <p:ext uri="{BB962C8B-B14F-4D97-AF65-F5344CB8AC3E}">
        <p14:creationId xmlns:p14="http://schemas.microsoft.com/office/powerpoint/2010/main" val="363486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75400"/>
            <a:ext cx="2743200" cy="365125"/>
          </a:xfrm>
          <a:prstGeom prst="rect">
            <a:avLst/>
          </a:prstGeom>
        </p:spPr>
        <p:txBody>
          <a:bodyPr/>
          <a:lstStyle/>
          <a:p>
            <a:fld id="{03C0CB60-8147-422E-93FA-A7A756F9E109}" type="datetimeFigureOut">
              <a:rPr lang="es-MX" smtClean="0"/>
              <a:t>13/02/2023</a:t>
            </a:fld>
            <a:endParaRPr lang="es-MX"/>
          </a:p>
        </p:txBody>
      </p:sp>
      <p:sp>
        <p:nvSpPr>
          <p:cNvPr id="3" name="Footer Placeholder 2"/>
          <p:cNvSpPr>
            <a:spLocks noGrp="1"/>
          </p:cNvSpPr>
          <p:nvPr>
            <p:ph type="ftr" sz="quarter" idx="11"/>
          </p:nvPr>
        </p:nvSpPr>
        <p:spPr>
          <a:xfrm>
            <a:off x="4038600" y="6375400"/>
            <a:ext cx="4114800" cy="365125"/>
          </a:xfrm>
          <a:prstGeom prst="rect">
            <a:avLst/>
          </a:prstGeom>
        </p:spPr>
        <p:txBody>
          <a:bodyPr/>
          <a:lstStyle/>
          <a:p>
            <a:endParaRPr lang="es-MX"/>
          </a:p>
        </p:txBody>
      </p:sp>
      <p:sp>
        <p:nvSpPr>
          <p:cNvPr id="4" name="Slide Number Placeholder 3"/>
          <p:cNvSpPr>
            <a:spLocks noGrp="1"/>
          </p:cNvSpPr>
          <p:nvPr>
            <p:ph type="sldNum" sz="quarter" idx="12"/>
          </p:nvPr>
        </p:nvSpPr>
        <p:spPr>
          <a:xfrm>
            <a:off x="8610600" y="6375400"/>
            <a:ext cx="2743200" cy="365125"/>
          </a:xfrm>
          <a:prstGeom prst="rect">
            <a:avLst/>
          </a:prstGeom>
        </p:spPr>
        <p:txBody>
          <a:bodyPr/>
          <a:lstStyle/>
          <a:p>
            <a:fld id="{B7502F95-1251-47D5-BE11-D7A75418F098}" type="slidenum">
              <a:rPr lang="es-MX" smtClean="0"/>
              <a:t>‹Nº›</a:t>
            </a:fld>
            <a:endParaRPr lang="es-MX"/>
          </a:p>
        </p:txBody>
      </p:sp>
    </p:spTree>
    <p:extLst>
      <p:ext uri="{BB962C8B-B14F-4D97-AF65-F5344CB8AC3E}">
        <p14:creationId xmlns:p14="http://schemas.microsoft.com/office/powerpoint/2010/main" val="416418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838200" y="6375400"/>
            <a:ext cx="2743200" cy="365125"/>
          </a:xfrm>
          <a:prstGeom prst="rect">
            <a:avLst/>
          </a:prstGeom>
        </p:spPr>
        <p:txBody>
          <a:bodyPr/>
          <a:lstStyle/>
          <a:p>
            <a:fld id="{03C0CB60-8147-422E-93FA-A7A756F9E109}" type="datetimeFigureOut">
              <a:rPr lang="es-MX" smtClean="0"/>
              <a:t>13/02/2023</a:t>
            </a:fld>
            <a:endParaRPr lang="es-MX"/>
          </a:p>
        </p:txBody>
      </p:sp>
      <p:sp>
        <p:nvSpPr>
          <p:cNvPr id="6" name="Footer Placeholder 5"/>
          <p:cNvSpPr>
            <a:spLocks noGrp="1"/>
          </p:cNvSpPr>
          <p:nvPr>
            <p:ph type="ftr" sz="quarter" idx="11"/>
          </p:nvPr>
        </p:nvSpPr>
        <p:spPr>
          <a:xfrm>
            <a:off x="4038600" y="6375400"/>
            <a:ext cx="4114800" cy="365125"/>
          </a:xfrm>
          <a:prstGeom prst="rect">
            <a:avLst/>
          </a:prstGeom>
        </p:spPr>
        <p:txBody>
          <a:bodyPr/>
          <a:lstStyle/>
          <a:p>
            <a:endParaRPr lang="es-MX"/>
          </a:p>
        </p:txBody>
      </p:sp>
      <p:sp>
        <p:nvSpPr>
          <p:cNvPr id="7" name="Slide Number Placeholder 6"/>
          <p:cNvSpPr>
            <a:spLocks noGrp="1"/>
          </p:cNvSpPr>
          <p:nvPr>
            <p:ph type="sldNum" sz="quarter" idx="12"/>
          </p:nvPr>
        </p:nvSpPr>
        <p:spPr>
          <a:xfrm>
            <a:off x="8610600" y="6375400"/>
            <a:ext cx="2743200" cy="365125"/>
          </a:xfrm>
          <a:prstGeom prst="rect">
            <a:avLst/>
          </a:prstGeom>
        </p:spPr>
        <p:txBody>
          <a:bodyPr/>
          <a:lstStyle/>
          <a:p>
            <a:fld id="{B7502F95-1251-47D5-BE11-D7A75418F098}" type="slidenum">
              <a:rPr lang="es-MX" smtClean="0"/>
              <a:t>‹Nº›</a:t>
            </a:fld>
            <a:endParaRPr lang="es-MX"/>
          </a:p>
        </p:txBody>
      </p:sp>
    </p:spTree>
    <p:extLst>
      <p:ext uri="{BB962C8B-B14F-4D97-AF65-F5344CB8AC3E}">
        <p14:creationId xmlns:p14="http://schemas.microsoft.com/office/powerpoint/2010/main" val="269599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838200" y="6375400"/>
            <a:ext cx="2743200" cy="365125"/>
          </a:xfrm>
          <a:prstGeom prst="rect">
            <a:avLst/>
          </a:prstGeom>
        </p:spPr>
        <p:txBody>
          <a:bodyPr/>
          <a:lstStyle/>
          <a:p>
            <a:fld id="{03C0CB60-8147-422E-93FA-A7A756F9E109}" type="datetimeFigureOut">
              <a:rPr lang="es-MX" smtClean="0"/>
              <a:t>13/02/2023</a:t>
            </a:fld>
            <a:endParaRPr lang="es-MX"/>
          </a:p>
        </p:txBody>
      </p:sp>
      <p:sp>
        <p:nvSpPr>
          <p:cNvPr id="6" name="Footer Placeholder 5"/>
          <p:cNvSpPr>
            <a:spLocks noGrp="1"/>
          </p:cNvSpPr>
          <p:nvPr>
            <p:ph type="ftr" sz="quarter" idx="11"/>
          </p:nvPr>
        </p:nvSpPr>
        <p:spPr>
          <a:xfrm>
            <a:off x="4038600" y="6375400"/>
            <a:ext cx="4114800" cy="365125"/>
          </a:xfrm>
          <a:prstGeom prst="rect">
            <a:avLst/>
          </a:prstGeom>
        </p:spPr>
        <p:txBody>
          <a:bodyPr/>
          <a:lstStyle/>
          <a:p>
            <a:endParaRPr lang="es-MX"/>
          </a:p>
        </p:txBody>
      </p:sp>
      <p:sp>
        <p:nvSpPr>
          <p:cNvPr id="7" name="Slide Number Placeholder 6"/>
          <p:cNvSpPr>
            <a:spLocks noGrp="1"/>
          </p:cNvSpPr>
          <p:nvPr>
            <p:ph type="sldNum" sz="quarter" idx="12"/>
          </p:nvPr>
        </p:nvSpPr>
        <p:spPr>
          <a:xfrm>
            <a:off x="8610600" y="6375400"/>
            <a:ext cx="2743200" cy="365125"/>
          </a:xfrm>
          <a:prstGeom prst="rect">
            <a:avLst/>
          </a:prstGeom>
        </p:spPr>
        <p:txBody>
          <a:bodyPr/>
          <a:lstStyle/>
          <a:p>
            <a:fld id="{B7502F95-1251-47D5-BE11-D7A75418F098}" type="slidenum">
              <a:rPr lang="es-MX" smtClean="0"/>
              <a:t>‹Nº›</a:t>
            </a:fld>
            <a:endParaRPr lang="es-MX"/>
          </a:p>
        </p:txBody>
      </p:sp>
    </p:spTree>
    <p:extLst>
      <p:ext uri="{BB962C8B-B14F-4D97-AF65-F5344CB8AC3E}">
        <p14:creationId xmlns:p14="http://schemas.microsoft.com/office/powerpoint/2010/main" val="929052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upo 44">
            <a:extLst>
              <a:ext uri="{FF2B5EF4-FFF2-40B4-BE49-F238E27FC236}">
                <a16:creationId xmlns:a16="http://schemas.microsoft.com/office/drawing/2014/main" id="{ACD5349C-5B74-45BC-9453-D3EC71C9AED3}"/>
              </a:ext>
            </a:extLst>
          </p:cNvPr>
          <p:cNvGrpSpPr/>
          <p:nvPr userDrawn="1"/>
        </p:nvGrpSpPr>
        <p:grpSpPr>
          <a:xfrm>
            <a:off x="0" y="0"/>
            <a:ext cx="12192000" cy="6884637"/>
            <a:chOff x="0" y="-5072"/>
            <a:chExt cx="12192000" cy="6884637"/>
          </a:xfrm>
        </p:grpSpPr>
        <p:sp>
          <p:nvSpPr>
            <p:cNvPr id="46" name="Rectángulo 45">
              <a:extLst>
                <a:ext uri="{FF2B5EF4-FFF2-40B4-BE49-F238E27FC236}">
                  <a16:creationId xmlns:a16="http://schemas.microsoft.com/office/drawing/2014/main" id="{8CC04197-60B1-4F20-88C4-C00ED0F2F602}"/>
                </a:ext>
              </a:extLst>
            </p:cNvPr>
            <p:cNvSpPr/>
            <p:nvPr userDrawn="1"/>
          </p:nvSpPr>
          <p:spPr>
            <a:xfrm>
              <a:off x="3747107" y="0"/>
              <a:ext cx="8444892" cy="74094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sp>
          <p:nvSpPr>
            <p:cNvPr id="47" name="Rectángulo 46">
              <a:extLst>
                <a:ext uri="{FF2B5EF4-FFF2-40B4-BE49-F238E27FC236}">
                  <a16:creationId xmlns:a16="http://schemas.microsoft.com/office/drawing/2014/main" id="{EF664EE3-B5E6-4ACB-BD99-810FD66FB0DA}"/>
                </a:ext>
              </a:extLst>
            </p:cNvPr>
            <p:cNvSpPr/>
            <p:nvPr userDrawn="1"/>
          </p:nvSpPr>
          <p:spPr>
            <a:xfrm rot="16200000">
              <a:off x="2196657" y="4477512"/>
              <a:ext cx="188530" cy="4581842"/>
            </a:xfrm>
            <a:prstGeom prst="rect">
              <a:avLst/>
            </a:prstGeom>
            <a:solidFill>
              <a:srgbClr val="00561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sp>
          <p:nvSpPr>
            <p:cNvPr id="48" name="Triángulo rectángulo 47">
              <a:extLst>
                <a:ext uri="{FF2B5EF4-FFF2-40B4-BE49-F238E27FC236}">
                  <a16:creationId xmlns:a16="http://schemas.microsoft.com/office/drawing/2014/main" id="{29B59D3C-8AC3-4630-8BC8-475C1F1F667D}"/>
                </a:ext>
              </a:extLst>
            </p:cNvPr>
            <p:cNvSpPr/>
            <p:nvPr userDrawn="1"/>
          </p:nvSpPr>
          <p:spPr>
            <a:xfrm rot="16200000">
              <a:off x="4294336" y="6592059"/>
              <a:ext cx="278933" cy="29607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86B75CFB-A2DC-4015-A62D-0BBCA913C6AD}"/>
                </a:ext>
              </a:extLst>
            </p:cNvPr>
            <p:cNvSpPr/>
            <p:nvPr userDrawn="1"/>
          </p:nvSpPr>
          <p:spPr>
            <a:xfrm>
              <a:off x="11895909" y="1602377"/>
              <a:ext cx="296091" cy="5255623"/>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cxnSp>
          <p:nvCxnSpPr>
            <p:cNvPr id="50" name="Conector recto 49">
              <a:extLst>
                <a:ext uri="{FF2B5EF4-FFF2-40B4-BE49-F238E27FC236}">
                  <a16:creationId xmlns:a16="http://schemas.microsoft.com/office/drawing/2014/main" id="{FAFAEAEB-A928-4C1B-918D-27B584BD8C5C}"/>
                </a:ext>
              </a:extLst>
            </p:cNvPr>
            <p:cNvCxnSpPr>
              <a:cxnSpLocks/>
            </p:cNvCxnSpPr>
            <p:nvPr userDrawn="1"/>
          </p:nvCxnSpPr>
          <p:spPr>
            <a:xfrm>
              <a:off x="0" y="756080"/>
              <a:ext cx="1219200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51" name="Conector recto 50">
              <a:extLst>
                <a:ext uri="{FF2B5EF4-FFF2-40B4-BE49-F238E27FC236}">
                  <a16:creationId xmlns:a16="http://schemas.microsoft.com/office/drawing/2014/main" id="{5A2226B9-EDFA-49F8-AB3E-5C2E87A10E95}"/>
                </a:ext>
              </a:extLst>
            </p:cNvPr>
            <p:cNvCxnSpPr>
              <a:cxnSpLocks/>
            </p:cNvCxnSpPr>
            <p:nvPr userDrawn="1"/>
          </p:nvCxnSpPr>
          <p:spPr>
            <a:xfrm>
              <a:off x="0" y="825748"/>
              <a:ext cx="12192000" cy="0"/>
            </a:xfrm>
            <a:prstGeom prst="line">
              <a:avLst/>
            </a:prstGeom>
            <a:ln w="57150">
              <a:solidFill>
                <a:srgbClr val="00561C"/>
              </a:solidFill>
            </a:ln>
          </p:spPr>
          <p:style>
            <a:lnRef idx="1">
              <a:schemeClr val="accent1"/>
            </a:lnRef>
            <a:fillRef idx="0">
              <a:schemeClr val="accent1"/>
            </a:fillRef>
            <a:effectRef idx="0">
              <a:schemeClr val="accent1"/>
            </a:effectRef>
            <a:fontRef idx="minor">
              <a:schemeClr val="tx1"/>
            </a:fontRef>
          </p:style>
        </p:cxnSp>
        <p:sp>
          <p:nvSpPr>
            <p:cNvPr id="52" name="Rectángulo 51">
              <a:extLst>
                <a:ext uri="{FF2B5EF4-FFF2-40B4-BE49-F238E27FC236}">
                  <a16:creationId xmlns:a16="http://schemas.microsoft.com/office/drawing/2014/main" id="{63D02B8E-8C78-40A0-97A1-A9F28924C7C2}"/>
                </a:ext>
              </a:extLst>
            </p:cNvPr>
            <p:cNvSpPr/>
            <p:nvPr userDrawn="1"/>
          </p:nvSpPr>
          <p:spPr>
            <a:xfrm rot="16200000">
              <a:off x="8151224" y="3121549"/>
              <a:ext cx="296091" cy="719328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dirty="0"/>
            </a:p>
          </p:txBody>
        </p:sp>
        <p:sp>
          <p:nvSpPr>
            <p:cNvPr id="53" name="Triángulo rectángulo 52">
              <a:extLst>
                <a:ext uri="{FF2B5EF4-FFF2-40B4-BE49-F238E27FC236}">
                  <a16:creationId xmlns:a16="http://schemas.microsoft.com/office/drawing/2014/main" id="{63E76FAB-F8B9-4512-A789-473CCC3FFF8A}"/>
                </a:ext>
              </a:extLst>
            </p:cNvPr>
            <p:cNvSpPr/>
            <p:nvPr userDrawn="1"/>
          </p:nvSpPr>
          <p:spPr>
            <a:xfrm rot="16200000">
              <a:off x="4410886" y="6572701"/>
              <a:ext cx="287383" cy="29607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Triángulo rectángulo 53">
              <a:extLst>
                <a:ext uri="{FF2B5EF4-FFF2-40B4-BE49-F238E27FC236}">
                  <a16:creationId xmlns:a16="http://schemas.microsoft.com/office/drawing/2014/main" id="{DAA6C6B9-8079-424E-B12B-70BEE2D90E3D}"/>
                </a:ext>
              </a:extLst>
            </p:cNvPr>
            <p:cNvSpPr/>
            <p:nvPr userDrawn="1"/>
          </p:nvSpPr>
          <p:spPr>
            <a:xfrm rot="16200000">
              <a:off x="11900256" y="1310646"/>
              <a:ext cx="287383" cy="29607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Triángulo isósceles 54">
              <a:extLst>
                <a:ext uri="{FF2B5EF4-FFF2-40B4-BE49-F238E27FC236}">
                  <a16:creationId xmlns:a16="http://schemas.microsoft.com/office/drawing/2014/main" id="{8DF981C1-8967-4735-BACE-B17C3A9227C0}"/>
                </a:ext>
              </a:extLst>
            </p:cNvPr>
            <p:cNvSpPr/>
            <p:nvPr userDrawn="1"/>
          </p:nvSpPr>
          <p:spPr>
            <a:xfrm>
              <a:off x="2899382" y="-5072"/>
              <a:ext cx="857250" cy="750108"/>
            </a:xfrm>
            <a:prstGeom prst="triangle">
              <a:avLst>
                <a:gd name="adj" fmla="val 10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endParaRPr lang="es-MX"/>
            </a:p>
          </p:txBody>
        </p:sp>
        <p:pic>
          <p:nvPicPr>
            <p:cNvPr id="56" name="Imagen 55" descr="Imagen que contiene Flecha&#10;&#10;Descripción generada automáticamente">
              <a:extLst>
                <a:ext uri="{FF2B5EF4-FFF2-40B4-BE49-F238E27FC236}">
                  <a16:creationId xmlns:a16="http://schemas.microsoft.com/office/drawing/2014/main" id="{AFCE7A9F-EE07-4CE4-A9A6-4984A2AE3C89}"/>
                </a:ext>
              </a:extLst>
            </p:cNvPr>
            <p:cNvPicPr>
              <a:picLocks noChangeAspect="1"/>
            </p:cNvPicPr>
            <p:nvPr userDrawn="1"/>
          </p:nvPicPr>
          <p:blipFill>
            <a:blip r:embed="rId14">
              <a:alphaModFix amt="2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76220" y="4151747"/>
              <a:ext cx="2419688" cy="2410161"/>
            </a:xfrm>
            <a:prstGeom prst="rect">
              <a:avLst/>
            </a:prstGeom>
          </p:spPr>
        </p:pic>
        <p:pic>
          <p:nvPicPr>
            <p:cNvPr id="57" name="Imagen 56">
              <a:extLst>
                <a:ext uri="{FF2B5EF4-FFF2-40B4-BE49-F238E27FC236}">
                  <a16:creationId xmlns:a16="http://schemas.microsoft.com/office/drawing/2014/main" id="{DAB24B3E-2DCC-4FA3-86BF-C4566ED278A4}"/>
                </a:ext>
              </a:extLst>
            </p:cNvPr>
            <p:cNvPicPr>
              <a:picLocks noChangeAspect="1"/>
            </p:cNvPicPr>
            <p:nvPr userDrawn="1"/>
          </p:nvPicPr>
          <p:blipFill rotWithShape="1">
            <a:blip r:embed="rId15" cstate="hqprint">
              <a:extLst>
                <a:ext uri="{28A0092B-C50C-407E-A947-70E740481C1C}">
                  <a14:useLocalDpi xmlns:a14="http://schemas.microsoft.com/office/drawing/2010/main" val="0"/>
                </a:ext>
              </a:extLst>
            </a:blip>
            <a:srcRect l="35862" t="5352" r="8928" b="85702"/>
            <a:stretch/>
          </p:blipFill>
          <p:spPr>
            <a:xfrm>
              <a:off x="156182" y="120130"/>
              <a:ext cx="2743200" cy="575261"/>
            </a:xfrm>
            <a:prstGeom prst="rect">
              <a:avLst/>
            </a:prstGeom>
          </p:spPr>
        </p:pic>
      </p:grpSp>
    </p:spTree>
    <p:extLst>
      <p:ext uri="{BB962C8B-B14F-4D97-AF65-F5344CB8AC3E}">
        <p14:creationId xmlns:p14="http://schemas.microsoft.com/office/powerpoint/2010/main" val="33875163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monica.olvera@slpfinanzas.gob.m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8E9B96F7-92F6-45B8-BE03-515681E5A83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reeform: Shape 9">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rgbClr val="92D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Un dibujo animado&#10;&#10;Descripción generada automáticamente con confianza baja">
            <a:extLst>
              <a:ext uri="{FF2B5EF4-FFF2-40B4-BE49-F238E27FC236}">
                <a16:creationId xmlns:a16="http://schemas.microsoft.com/office/drawing/2014/main" id="{09B1D7B0-D057-41C1-92BE-79FD86D512ED}"/>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117805" y="3920062"/>
            <a:ext cx="2758880" cy="2706330"/>
          </a:xfrm>
          <a:prstGeom prst="rect">
            <a:avLst/>
          </a:prstGeom>
          <a:noFill/>
        </p:spPr>
      </p:pic>
      <p:sp>
        <p:nvSpPr>
          <p:cNvPr id="6" name="CuadroTexto 5">
            <a:extLst>
              <a:ext uri="{FF2B5EF4-FFF2-40B4-BE49-F238E27FC236}">
                <a16:creationId xmlns:a16="http://schemas.microsoft.com/office/drawing/2014/main" id="{1934335A-52DF-4CA0-A507-10444FAF43DD}"/>
              </a:ext>
            </a:extLst>
          </p:cNvPr>
          <p:cNvSpPr txBox="1"/>
          <p:nvPr/>
        </p:nvSpPr>
        <p:spPr>
          <a:xfrm>
            <a:off x="744154" y="659012"/>
            <a:ext cx="8492920" cy="2308324"/>
          </a:xfrm>
          <a:prstGeom prst="rect">
            <a:avLst/>
          </a:prstGeom>
          <a:noFill/>
        </p:spPr>
        <p:txBody>
          <a:bodyPr wrap="square" rtlCol="0">
            <a:spAutoFit/>
          </a:bodyPr>
          <a:lstStyle/>
          <a:p>
            <a:pPr algn="ctr"/>
            <a:r>
              <a:rPr lang="es-MX" sz="7200" b="1" dirty="0">
                <a:solidFill>
                  <a:schemeClr val="accent6">
                    <a:lumMod val="50000"/>
                  </a:schemeClr>
                </a:solidFill>
                <a:latin typeface="Montserrat" panose="00000500000000000000" pitchFamily="50" charset="0"/>
                <a:ea typeface="Tahoma" panose="020B0604030504040204" pitchFamily="34" charset="0"/>
                <a:cs typeface="Tahoma" panose="020B0604030504040204" pitchFamily="34" charset="0"/>
              </a:rPr>
              <a:t>Indicadores</a:t>
            </a:r>
          </a:p>
          <a:p>
            <a:pPr algn="ctr"/>
            <a:r>
              <a:rPr lang="es-MX" sz="7200" b="1" dirty="0">
                <a:solidFill>
                  <a:schemeClr val="accent6">
                    <a:lumMod val="50000"/>
                  </a:schemeClr>
                </a:solidFill>
                <a:latin typeface="Montserrat" panose="00000500000000000000" pitchFamily="50" charset="0"/>
                <a:ea typeface="Tahoma" panose="020B0604030504040204" pitchFamily="34" charset="0"/>
                <a:cs typeface="Tahoma" panose="020B0604030504040204" pitchFamily="34" charset="0"/>
              </a:rPr>
              <a:t>de Desempeño</a:t>
            </a:r>
          </a:p>
        </p:txBody>
      </p:sp>
      <p:sp>
        <p:nvSpPr>
          <p:cNvPr id="7" name="CuadroTexto 6">
            <a:extLst>
              <a:ext uri="{FF2B5EF4-FFF2-40B4-BE49-F238E27FC236}">
                <a16:creationId xmlns:a16="http://schemas.microsoft.com/office/drawing/2014/main" id="{01B82980-063E-4898-A8C3-8348E7920DB9}"/>
              </a:ext>
            </a:extLst>
          </p:cNvPr>
          <p:cNvSpPr txBox="1"/>
          <p:nvPr/>
        </p:nvSpPr>
        <p:spPr>
          <a:xfrm>
            <a:off x="4427249" y="3429000"/>
            <a:ext cx="5655715" cy="1384995"/>
          </a:xfrm>
          <a:prstGeom prst="rect">
            <a:avLst/>
          </a:prstGeom>
          <a:noFill/>
        </p:spPr>
        <p:txBody>
          <a:bodyPr wrap="none" rtlCol="0">
            <a:spAutoFit/>
          </a:bodyPr>
          <a:lstStyle/>
          <a:p>
            <a:pPr algn="ctr"/>
            <a:r>
              <a:rPr lang="es-MX" sz="3600" b="1" dirty="0">
                <a:solidFill>
                  <a:schemeClr val="bg1">
                    <a:lumMod val="50000"/>
                  </a:schemeClr>
                </a:solidFill>
                <a:latin typeface="Montserrat" panose="00000500000000000000" pitchFamily="50" charset="0"/>
              </a:rPr>
              <a:t>Secretaría de Finanzas</a:t>
            </a:r>
          </a:p>
          <a:p>
            <a:pPr algn="ctr"/>
            <a:r>
              <a:rPr lang="es-MX" sz="1600" b="1" dirty="0">
                <a:solidFill>
                  <a:schemeClr val="bg1">
                    <a:lumMod val="50000"/>
                  </a:schemeClr>
                </a:solidFill>
                <a:latin typeface="Montserrat" panose="00000500000000000000" pitchFamily="50" charset="0"/>
              </a:rPr>
              <a:t>Dirección General de Planeación y Presupuesto</a:t>
            </a:r>
          </a:p>
          <a:p>
            <a:pPr algn="ctr"/>
            <a:endParaRPr lang="es-MX" sz="1600" b="1" dirty="0">
              <a:solidFill>
                <a:schemeClr val="bg1">
                  <a:lumMod val="50000"/>
                </a:schemeClr>
              </a:solidFill>
              <a:latin typeface="Montserrat" panose="00000500000000000000" pitchFamily="50" charset="0"/>
            </a:endParaRPr>
          </a:p>
          <a:p>
            <a:pPr algn="ctr"/>
            <a:r>
              <a:rPr lang="es-MX" sz="1600" b="1" dirty="0">
                <a:solidFill>
                  <a:schemeClr val="bg1">
                    <a:lumMod val="50000"/>
                  </a:schemeClr>
                </a:solidFill>
                <a:latin typeface="Montserrat" panose="00000500000000000000" pitchFamily="50" charset="0"/>
              </a:rPr>
              <a:t>Dirección de Análisis y Evaluación</a:t>
            </a:r>
          </a:p>
        </p:txBody>
      </p:sp>
      <p:cxnSp>
        <p:nvCxnSpPr>
          <p:cNvPr id="9" name="Conector recto 8">
            <a:extLst>
              <a:ext uri="{FF2B5EF4-FFF2-40B4-BE49-F238E27FC236}">
                <a16:creationId xmlns:a16="http://schemas.microsoft.com/office/drawing/2014/main" id="{EC7C0A87-04DE-446C-9065-78A69A8358A6}"/>
              </a:ext>
            </a:extLst>
          </p:cNvPr>
          <p:cNvCxnSpPr>
            <a:cxnSpLocks/>
          </p:cNvCxnSpPr>
          <p:nvPr/>
        </p:nvCxnSpPr>
        <p:spPr>
          <a:xfrm>
            <a:off x="0" y="3429000"/>
            <a:ext cx="1045845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7302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60593" y="1029136"/>
            <a:ext cx="11470815" cy="1115164"/>
          </a:xfrm>
          <a:prstGeom prst="rect">
            <a:avLst/>
          </a:prstGeom>
        </p:spPr>
      </p:pic>
      <p:sp>
        <p:nvSpPr>
          <p:cNvPr id="6" name="CuadroTexto 5"/>
          <p:cNvSpPr txBox="1"/>
          <p:nvPr/>
        </p:nvSpPr>
        <p:spPr>
          <a:xfrm>
            <a:off x="0" y="2237942"/>
            <a:ext cx="11831408" cy="830997"/>
          </a:xfrm>
          <a:prstGeom prst="rect">
            <a:avLst/>
          </a:prstGeom>
          <a:noFill/>
        </p:spPr>
        <p:txBody>
          <a:bodyPr wrap="square" rtlCol="0">
            <a:spAutoFit/>
          </a:bodyPr>
          <a:lstStyle/>
          <a:p>
            <a:pPr algn="just"/>
            <a:r>
              <a:rPr lang="es-MX" sz="1200" b="1" dirty="0">
                <a:latin typeface="Montserrat" panose="00000500000000000000" pitchFamily="50" charset="0"/>
              </a:rPr>
              <a:t>9. Método de cálculo (Algoritmo):</a:t>
            </a:r>
          </a:p>
          <a:p>
            <a:pPr algn="just"/>
            <a:endParaRPr lang="es-MX" sz="1200" b="1" dirty="0">
              <a:latin typeface="Montserrat" panose="00000500000000000000" pitchFamily="50" charset="0"/>
            </a:endParaRPr>
          </a:p>
          <a:p>
            <a:pPr algn="just"/>
            <a:r>
              <a:rPr lang="es-MX" sz="1200" dirty="0">
                <a:latin typeface="Montserrat" panose="00000500000000000000" pitchFamily="50" charset="0"/>
              </a:rPr>
              <a:t>Se refiere a la expresión algebraica del indicador, a la explicación sencilla de la forma en que se relacionan las variables y a la metodología para calcular el indicador, es una expresión matemática. Se compone de dos variables: variable del avance realizado y la variable del avance programado.</a:t>
            </a:r>
          </a:p>
        </p:txBody>
      </p:sp>
      <p:sp>
        <p:nvSpPr>
          <p:cNvPr id="2" name="CuadroTexto 1"/>
          <p:cNvSpPr txBox="1"/>
          <p:nvPr/>
        </p:nvSpPr>
        <p:spPr>
          <a:xfrm>
            <a:off x="110580" y="3598373"/>
            <a:ext cx="5463719" cy="2677656"/>
          </a:xfrm>
          <a:prstGeom prst="rect">
            <a:avLst/>
          </a:prstGeom>
          <a:noFill/>
        </p:spPr>
        <p:txBody>
          <a:bodyPr wrap="square" rtlCol="0">
            <a:spAutoFit/>
          </a:bodyPr>
          <a:lstStyle/>
          <a:p>
            <a:pPr algn="just"/>
            <a:r>
              <a:rPr lang="es-MX" sz="1200" b="1" dirty="0">
                <a:latin typeface="Montserrat" panose="00000500000000000000" pitchFamily="50" charset="0"/>
              </a:rPr>
              <a:t>Número Índice:</a:t>
            </a:r>
          </a:p>
          <a:p>
            <a:pPr marL="171450" indent="-171450" algn="just">
              <a:buFont typeface="Arial" panose="020B0604020202020204" pitchFamily="34" charset="0"/>
              <a:buChar char="•"/>
            </a:pPr>
            <a:r>
              <a:rPr lang="es-MX" sz="1200" dirty="0">
                <a:latin typeface="Montserrat" panose="00000500000000000000" pitchFamily="50" charset="0"/>
              </a:rPr>
              <a:t>Es una medida estadística diseñada para estudiar las variaciones de una magnitud o de más de una en relación con el tiempo y espacio. </a:t>
            </a:r>
          </a:p>
          <a:p>
            <a:pPr algn="just"/>
            <a:endParaRPr lang="es-MX" sz="1200" dirty="0">
              <a:latin typeface="Montserrat" panose="00000500000000000000" pitchFamily="50" charset="0"/>
            </a:endParaRPr>
          </a:p>
          <a:p>
            <a:pPr marL="171450" indent="-171450" algn="just">
              <a:buFont typeface="Arial" panose="020B0604020202020204" pitchFamily="34" charset="0"/>
              <a:buChar char="•"/>
            </a:pPr>
            <a:r>
              <a:rPr lang="es-MX" sz="1200" dirty="0">
                <a:latin typeface="Montserrat" panose="00000500000000000000" pitchFamily="50" charset="0"/>
              </a:rPr>
              <a:t>Son medidas construidas que tienen un consenso metodológico y son utilizados por instancias nacionales e internacionales.</a:t>
            </a:r>
          </a:p>
          <a:p>
            <a:pPr algn="just"/>
            <a:endParaRPr lang="es-MX" sz="1200" dirty="0">
              <a:latin typeface="Montserrat" panose="00000500000000000000" pitchFamily="50" charset="0"/>
            </a:endParaRPr>
          </a:p>
          <a:p>
            <a:pPr marL="171450" indent="-171450" algn="just">
              <a:buFont typeface="Arial" panose="020B0604020202020204" pitchFamily="34" charset="0"/>
              <a:buChar char="•"/>
            </a:pPr>
            <a:r>
              <a:rPr lang="es-MX" sz="1200" dirty="0">
                <a:latin typeface="Montserrat" panose="00000500000000000000" pitchFamily="50" charset="0"/>
              </a:rPr>
              <a:t>Son publicados por fuentes oficiales, lo que implica que es información externa al programa y cuenta con una metodología clara. </a:t>
            </a:r>
          </a:p>
          <a:p>
            <a:pPr algn="just"/>
            <a:endParaRPr lang="es-MX" sz="1200" dirty="0">
              <a:latin typeface="Montserrat" panose="00000500000000000000" pitchFamily="50" charset="0"/>
            </a:endParaRPr>
          </a:p>
          <a:p>
            <a:pPr marL="171450" indent="-171450" algn="just">
              <a:buFont typeface="Arial" panose="020B0604020202020204" pitchFamily="34" charset="0"/>
              <a:buChar char="•"/>
            </a:pPr>
            <a:r>
              <a:rPr lang="es-MX" sz="1200" dirty="0">
                <a:latin typeface="Montserrat" panose="00000500000000000000" pitchFamily="50" charset="0"/>
              </a:rPr>
              <a:t>Es necesario revisar en la metodología que se midan aspectos que tengan que ver con  el programa o proyecto en cuestión.</a:t>
            </a:r>
          </a:p>
        </p:txBody>
      </p:sp>
      <p:sp>
        <p:nvSpPr>
          <p:cNvPr id="11" name="CuadroTexto 10">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Ficha de Indicadores de Desempeño</a:t>
            </a:r>
          </a:p>
        </p:txBody>
      </p:sp>
      <p:grpSp>
        <p:nvGrpSpPr>
          <p:cNvPr id="12" name="Grupo 11"/>
          <p:cNvGrpSpPr/>
          <p:nvPr/>
        </p:nvGrpSpPr>
        <p:grpSpPr>
          <a:xfrm>
            <a:off x="6358083" y="3598373"/>
            <a:ext cx="5617029" cy="2031325"/>
            <a:chOff x="115825" y="3742465"/>
            <a:chExt cx="5617029" cy="2031325"/>
          </a:xfrm>
        </p:grpSpPr>
        <mc:AlternateContent xmlns:mc="http://schemas.openxmlformats.org/markup-compatibility/2006" xmlns:a14="http://schemas.microsoft.com/office/drawing/2010/main">
          <mc:Choice Requires="a14">
            <p:sp>
              <p:nvSpPr>
                <p:cNvPr id="13" name="Rectángulo 12"/>
                <p:cNvSpPr/>
                <p:nvPr/>
              </p:nvSpPr>
              <p:spPr>
                <a:xfrm>
                  <a:off x="1524261" y="4493119"/>
                  <a:ext cx="2522164"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MX" b="1" i="1">
                                <a:latin typeface="Cambria Math" panose="02040503050406030204" pitchFamily="18" charset="0"/>
                              </a:rPr>
                            </m:ctrlPr>
                          </m:dPr>
                          <m:e>
                            <m:f>
                              <m:fPr>
                                <m:ctrlPr>
                                  <a:rPr lang="es-MX" b="1" i="1">
                                    <a:latin typeface="Cambria Math" panose="02040503050406030204" pitchFamily="18" charset="0"/>
                                  </a:rPr>
                                </m:ctrlPr>
                              </m:fPr>
                              <m:num>
                                <m:r>
                                  <a:rPr lang="es-MX" b="1" i="1">
                                    <a:latin typeface="Cambria Math" panose="02040503050406030204" pitchFamily="18" charset="0"/>
                                  </a:rPr>
                                  <m:t>𝒗𝒂𝒓𝒊𝒂𝒃𝒍𝒆</m:t>
                                </m:r>
                                <m:r>
                                  <a:rPr lang="es-MX" b="0" i="0">
                                    <a:latin typeface="Cambria Math" panose="02040503050406030204" pitchFamily="18" charset="0"/>
                                  </a:rPr>
                                  <m:t> </m:t>
                                </m:r>
                                <m:r>
                                  <a:rPr lang="es-MX" b="1" i="1">
                                    <a:latin typeface="Cambria Math" panose="02040503050406030204" pitchFamily="18" charset="0"/>
                                  </a:rPr>
                                  <m:t>𝑨</m:t>
                                </m:r>
                              </m:num>
                              <m:den>
                                <m:r>
                                  <a:rPr lang="es-MX" b="1" i="1">
                                    <a:latin typeface="Cambria Math" panose="02040503050406030204" pitchFamily="18" charset="0"/>
                                  </a:rPr>
                                  <m:t>𝒗𝒂𝒓𝒊𝒂𝒃𝒍𝒆</m:t>
                                </m:r>
                                <m:r>
                                  <a:rPr lang="es-MX" b="0" i="0">
                                    <a:latin typeface="Cambria Math" panose="02040503050406030204" pitchFamily="18" charset="0"/>
                                  </a:rPr>
                                  <m:t> </m:t>
                                </m:r>
                                <m:r>
                                  <a:rPr lang="es-MX" b="1" i="1">
                                    <a:latin typeface="Cambria Math" panose="02040503050406030204" pitchFamily="18" charset="0"/>
                                  </a:rPr>
                                  <m:t>𝑩</m:t>
                                </m:r>
                              </m:den>
                            </m:f>
                          </m:e>
                        </m:d>
                        <m:r>
                          <a:rPr lang="es-MX" b="0" i="0">
                            <a:latin typeface="Cambria Math" panose="02040503050406030204" pitchFamily="18" charset="0"/>
                          </a:rPr>
                          <m:t>=</m:t>
                        </m:r>
                        <m:r>
                          <a:rPr lang="es-MX" b="1" i="1">
                            <a:latin typeface="Cambria Math" panose="02040503050406030204" pitchFamily="18" charset="0"/>
                          </a:rPr>
                          <m:t>𝑨</m:t>
                        </m:r>
                        <m:r>
                          <a:rPr lang="es-MX" b="0" i="0">
                            <a:latin typeface="Cambria Math" panose="02040503050406030204" pitchFamily="18" charset="0"/>
                          </a:rPr>
                          <m:t> :</m:t>
                        </m:r>
                        <m:r>
                          <a:rPr lang="es-MX" b="1" i="1">
                            <a:latin typeface="Cambria Math" panose="02040503050406030204" pitchFamily="18" charset="0"/>
                          </a:rPr>
                          <m:t>𝑩</m:t>
                        </m:r>
                      </m:oMath>
                    </m:oMathPara>
                  </a14:m>
                  <a:endParaRPr lang="es-MX" dirty="0"/>
                </a:p>
              </p:txBody>
            </p:sp>
          </mc:Choice>
          <mc:Fallback xmlns="">
            <p:sp>
              <p:nvSpPr>
                <p:cNvPr id="18" name="Rectángulo 17"/>
                <p:cNvSpPr>
                  <a:spLocks noRot="1" noChangeAspect="1" noMove="1" noResize="1" noEditPoints="1" noAdjustHandles="1" noChangeArrowheads="1" noChangeShapeType="1" noTextEdit="1"/>
                </p:cNvSpPr>
                <p:nvPr/>
              </p:nvSpPr>
              <p:spPr>
                <a:xfrm>
                  <a:off x="1524261" y="4493119"/>
                  <a:ext cx="2522164" cy="714683"/>
                </a:xfrm>
                <a:prstGeom prst="rect">
                  <a:avLst/>
                </a:prstGeom>
                <a:blipFill>
                  <a:blip r:embed="rId4"/>
                  <a:stretch>
                    <a:fillRect/>
                  </a:stretch>
                </a:blipFill>
              </p:spPr>
              <p:txBody>
                <a:bodyPr/>
                <a:lstStyle/>
                <a:p>
                  <a:r>
                    <a:rPr lang="es-MX">
                      <a:noFill/>
                    </a:rPr>
                    <a:t> </a:t>
                  </a:r>
                </a:p>
              </p:txBody>
            </p:sp>
          </mc:Fallback>
        </mc:AlternateContent>
        <p:sp>
          <p:nvSpPr>
            <p:cNvPr id="14" name="CuadroTexto 13"/>
            <p:cNvSpPr txBox="1"/>
            <p:nvPr/>
          </p:nvSpPr>
          <p:spPr>
            <a:xfrm>
              <a:off x="115825" y="3742465"/>
              <a:ext cx="5617029"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b="1" dirty="0">
                  <a:latin typeface="Montserrat" panose="00000500000000000000" pitchFamily="50" charset="0"/>
                </a:rPr>
                <a:t>Razón:</a:t>
              </a:r>
            </a:p>
            <a:p>
              <a:pPr algn="just"/>
              <a:r>
                <a:rPr lang="es-MX" sz="1200" dirty="0">
                  <a:latin typeface="Montserrat" panose="00000500000000000000" pitchFamily="50" charset="0"/>
                </a:rPr>
                <a:t>Comparación entre dos o más variables que guardan una proporción, en determinado periodo de tiempo.</a:t>
              </a:r>
            </a:p>
          </p:txBody>
        </p:sp>
        <p:sp>
          <p:nvSpPr>
            <p:cNvPr id="15" name="CuadroTexto 14"/>
            <p:cNvSpPr txBox="1"/>
            <p:nvPr/>
          </p:nvSpPr>
          <p:spPr>
            <a:xfrm>
              <a:off x="115825" y="5312125"/>
              <a:ext cx="5617029"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b="1" dirty="0">
                  <a:latin typeface="Montserrat" panose="00000500000000000000" pitchFamily="50" charset="0"/>
                </a:rPr>
                <a:t>División de dos variables con distintas unidades de medida dentro de un mismo periodo de tiempo.</a:t>
              </a:r>
              <a:endParaRPr lang="es-MX" sz="1200" dirty="0">
                <a:latin typeface="Montserrat" panose="00000500000000000000" pitchFamily="50" charset="0"/>
              </a:endParaRPr>
            </a:p>
          </p:txBody>
        </p:sp>
      </p:grpSp>
    </p:spTree>
    <p:extLst>
      <p:ext uri="{BB962C8B-B14F-4D97-AF65-F5344CB8AC3E}">
        <p14:creationId xmlns:p14="http://schemas.microsoft.com/office/powerpoint/2010/main" val="158176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60593" y="1029136"/>
            <a:ext cx="11470815" cy="1115164"/>
          </a:xfrm>
          <a:prstGeom prst="rect">
            <a:avLst/>
          </a:prstGeom>
        </p:spPr>
      </p:pic>
      <p:sp>
        <p:nvSpPr>
          <p:cNvPr id="6" name="CuadroTexto 5"/>
          <p:cNvSpPr txBox="1"/>
          <p:nvPr/>
        </p:nvSpPr>
        <p:spPr>
          <a:xfrm>
            <a:off x="0" y="2237942"/>
            <a:ext cx="11831408" cy="830997"/>
          </a:xfrm>
          <a:prstGeom prst="rect">
            <a:avLst/>
          </a:prstGeom>
          <a:noFill/>
        </p:spPr>
        <p:txBody>
          <a:bodyPr wrap="square" rtlCol="0">
            <a:spAutoFit/>
          </a:bodyPr>
          <a:lstStyle/>
          <a:p>
            <a:pPr algn="just"/>
            <a:r>
              <a:rPr lang="es-MX" sz="1200" b="1" dirty="0">
                <a:latin typeface="Montserrat" panose="00000500000000000000" pitchFamily="50" charset="0"/>
              </a:rPr>
              <a:t>9. Método de cálculo (Algoritmo):</a:t>
            </a:r>
          </a:p>
          <a:p>
            <a:pPr algn="just"/>
            <a:endParaRPr lang="es-MX" sz="1200" b="1" dirty="0">
              <a:latin typeface="Montserrat" panose="00000500000000000000" pitchFamily="50" charset="0"/>
            </a:endParaRPr>
          </a:p>
          <a:p>
            <a:pPr algn="just"/>
            <a:r>
              <a:rPr lang="es-MX" sz="1200" dirty="0">
                <a:latin typeface="Montserrat" panose="00000500000000000000" pitchFamily="50" charset="0"/>
              </a:rPr>
              <a:t>Se refiere a la expresión algebraica del indicador, a la explicación sencilla de la forma en que se relacionan las variables y a la metodología para calcular el indicador, es una expresión matemática. Se compone de dos variables: variable del avance realizado y la variable del avance programado.</a:t>
            </a:r>
          </a:p>
        </p:txBody>
      </p:sp>
      <p:grpSp>
        <p:nvGrpSpPr>
          <p:cNvPr id="19" name="Grupo 18"/>
          <p:cNvGrpSpPr/>
          <p:nvPr/>
        </p:nvGrpSpPr>
        <p:grpSpPr>
          <a:xfrm>
            <a:off x="-140945" y="3524363"/>
            <a:ext cx="5799366" cy="2031325"/>
            <a:chOff x="6027485" y="267114"/>
            <a:chExt cx="5799366" cy="2031325"/>
          </a:xfrm>
        </p:grpSpPr>
        <p:sp>
          <p:nvSpPr>
            <p:cNvPr id="20" name="CuadroTexto 19"/>
            <p:cNvSpPr txBox="1"/>
            <p:nvPr/>
          </p:nvSpPr>
          <p:spPr>
            <a:xfrm>
              <a:off x="6209822" y="267114"/>
              <a:ext cx="5617029"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b="1" dirty="0">
                  <a:latin typeface="Montserrat" panose="00000500000000000000" pitchFamily="50" charset="0"/>
                </a:rPr>
                <a:t>Promedio simple:</a:t>
              </a:r>
            </a:p>
            <a:p>
              <a:pPr algn="just"/>
              <a:r>
                <a:rPr lang="es-MX" sz="1200" dirty="0">
                  <a:latin typeface="Montserrat" panose="00000500000000000000" pitchFamily="50" charset="0"/>
                </a:rPr>
                <a:t>Es el valor representativo de un conjunto de cantidades de la misma variable respecto al número de observaciones consideradas.</a:t>
              </a:r>
            </a:p>
          </p:txBody>
        </p:sp>
        <p:sp>
          <p:nvSpPr>
            <p:cNvPr id="21" name="CuadroTexto 20"/>
            <p:cNvSpPr txBox="1"/>
            <p:nvPr/>
          </p:nvSpPr>
          <p:spPr>
            <a:xfrm>
              <a:off x="6209822" y="1836774"/>
              <a:ext cx="5617029"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b="1" dirty="0">
                  <a:latin typeface="Montserrat" panose="00000500000000000000" pitchFamily="50" charset="0"/>
                </a:rPr>
                <a:t>En el numerador se suman los valores numéricos de las variables y en el denominador se hace referencia al número de valores.</a:t>
              </a:r>
              <a:endParaRPr lang="es-MX" sz="1200" dirty="0">
                <a:latin typeface="Montserrat" panose="00000500000000000000" pitchFamily="50" charset="0"/>
              </a:endParaRPr>
            </a:p>
          </p:txBody>
        </p:sp>
        <mc:AlternateContent xmlns:mc="http://schemas.openxmlformats.org/markup-compatibility/2006" xmlns:a14="http://schemas.microsoft.com/office/drawing/2010/main">
          <mc:Choice Requires="a14">
            <p:sp>
              <p:nvSpPr>
                <p:cNvPr id="22" name="Rectángulo 21"/>
                <p:cNvSpPr/>
                <p:nvPr/>
              </p:nvSpPr>
              <p:spPr>
                <a:xfrm>
                  <a:off x="7414629" y="1007728"/>
                  <a:ext cx="2823016" cy="601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MX" b="1" i="1">
                                <a:latin typeface="Cambria Math" panose="02040503050406030204" pitchFamily="18" charset="0"/>
                              </a:rPr>
                            </m:ctrlPr>
                          </m:dPr>
                          <m:e>
                            <m:f>
                              <m:fPr>
                                <m:ctrlPr>
                                  <a:rPr lang="es-MX" b="1" i="1">
                                    <a:latin typeface="Cambria Math" panose="02040503050406030204" pitchFamily="18" charset="0"/>
                                  </a:rPr>
                                </m:ctrlPr>
                              </m:fPr>
                              <m:num>
                                <m:sSub>
                                  <m:sSubPr>
                                    <m:ctrlPr>
                                      <a:rPr lang="es-MX" b="1" i="1">
                                        <a:latin typeface="Cambria Math" panose="02040503050406030204" pitchFamily="18" charset="0"/>
                                      </a:rPr>
                                    </m:ctrlPr>
                                  </m:sSubPr>
                                  <m:e>
                                    <m:r>
                                      <a:rPr lang="es-MX" b="1" i="1">
                                        <a:latin typeface="Cambria Math" panose="02040503050406030204" pitchFamily="18" charset="0"/>
                                      </a:rPr>
                                      <m:t>𝒗</m:t>
                                    </m:r>
                                  </m:e>
                                  <m:sub>
                                    <m:r>
                                      <a:rPr lang="es-MX" b="0" i="0">
                                        <a:latin typeface="Cambria Math" panose="02040503050406030204" pitchFamily="18" charset="0"/>
                                      </a:rPr>
                                      <m:t>1</m:t>
                                    </m:r>
                                  </m:sub>
                                </m:sSub>
                                <m:r>
                                  <a:rPr lang="es-MX" b="0" i="0">
                                    <a:latin typeface="Cambria Math" panose="02040503050406030204" pitchFamily="18" charset="0"/>
                                  </a:rPr>
                                  <m:t>+</m:t>
                                </m:r>
                                <m:sSub>
                                  <m:sSubPr>
                                    <m:ctrlPr>
                                      <a:rPr lang="es-MX" b="0" i="1">
                                        <a:latin typeface="Cambria Math" panose="02040503050406030204" pitchFamily="18" charset="0"/>
                                      </a:rPr>
                                    </m:ctrlPr>
                                  </m:sSubPr>
                                  <m:e>
                                    <m:r>
                                      <a:rPr lang="es-MX" b="1" i="1">
                                        <a:latin typeface="Cambria Math" panose="02040503050406030204" pitchFamily="18" charset="0"/>
                                      </a:rPr>
                                      <m:t>𝒗</m:t>
                                    </m:r>
                                  </m:e>
                                  <m:sub>
                                    <m:r>
                                      <a:rPr lang="es-MX" b="0" i="0">
                                        <a:latin typeface="Cambria Math" panose="02040503050406030204" pitchFamily="18" charset="0"/>
                                      </a:rPr>
                                      <m:t>2</m:t>
                                    </m:r>
                                  </m:sub>
                                </m:sSub>
                                <m:r>
                                  <a:rPr lang="es-MX" b="0" i="0">
                                    <a:latin typeface="Cambria Math" panose="02040503050406030204" pitchFamily="18" charset="0"/>
                                  </a:rPr>
                                  <m:t> +…+</m:t>
                                </m:r>
                                <m:sSub>
                                  <m:sSubPr>
                                    <m:ctrlPr>
                                      <a:rPr lang="es-MX" b="0" i="1">
                                        <a:latin typeface="Cambria Math" panose="02040503050406030204" pitchFamily="18" charset="0"/>
                                      </a:rPr>
                                    </m:ctrlPr>
                                  </m:sSubPr>
                                  <m:e>
                                    <m:r>
                                      <a:rPr lang="es-MX" b="1" i="1">
                                        <a:latin typeface="Cambria Math" panose="02040503050406030204" pitchFamily="18" charset="0"/>
                                      </a:rPr>
                                      <m:t>𝒗</m:t>
                                    </m:r>
                                  </m:e>
                                  <m:sub>
                                    <m:r>
                                      <a:rPr lang="es-MX" b="1" i="1">
                                        <a:latin typeface="Cambria Math" panose="02040503050406030204" pitchFamily="18" charset="0"/>
                                      </a:rPr>
                                      <m:t>𝒏</m:t>
                                    </m:r>
                                  </m:sub>
                                </m:sSub>
                                <m:r>
                                  <a:rPr lang="es-MX" b="0" i="0">
                                    <a:latin typeface="Cambria Math" panose="02040503050406030204" pitchFamily="18" charset="0"/>
                                  </a:rPr>
                                  <m:t> </m:t>
                                </m:r>
                              </m:num>
                              <m:den>
                                <m:r>
                                  <a:rPr lang="es-MX" b="1" i="1">
                                    <a:latin typeface="Cambria Math" panose="02040503050406030204" pitchFamily="18" charset="0"/>
                                  </a:rPr>
                                  <m:t>𝒏</m:t>
                                </m:r>
                              </m:den>
                            </m:f>
                          </m:e>
                        </m:d>
                        <m:r>
                          <a:rPr lang="es-MX" b="0" i="0">
                            <a:latin typeface="Cambria Math" panose="02040503050406030204" pitchFamily="18" charset="0"/>
                          </a:rPr>
                          <m:t>=</m:t>
                        </m:r>
                        <m:acc>
                          <m:accPr>
                            <m:chr m:val="̅"/>
                            <m:ctrlPr>
                              <a:rPr lang="es-MX" b="0" i="1">
                                <a:latin typeface="Cambria Math" panose="02040503050406030204" pitchFamily="18" charset="0"/>
                              </a:rPr>
                            </m:ctrlPr>
                          </m:accPr>
                          <m:e>
                            <m:r>
                              <a:rPr lang="es-MX" b="1" i="1">
                                <a:latin typeface="Cambria Math" panose="02040503050406030204" pitchFamily="18" charset="0"/>
                              </a:rPr>
                              <m:t>𝑽</m:t>
                            </m:r>
                          </m:e>
                        </m:acc>
                        <m:r>
                          <a:rPr lang="es-MX" b="0" i="0">
                            <a:latin typeface="Cambria Math" panose="02040503050406030204" pitchFamily="18" charset="0"/>
                          </a:rPr>
                          <m:t> </m:t>
                        </m:r>
                      </m:oMath>
                    </m:oMathPara>
                  </a14:m>
                  <a:endParaRPr lang="es-MX" dirty="0"/>
                </a:p>
              </p:txBody>
            </p:sp>
          </mc:Choice>
          <mc:Fallback xmlns="">
            <p:sp>
              <p:nvSpPr>
                <p:cNvPr id="24" name="Rectángulo 23"/>
                <p:cNvSpPr>
                  <a:spLocks noRot="1" noChangeAspect="1" noMove="1" noResize="1" noEditPoints="1" noAdjustHandles="1" noChangeArrowheads="1" noChangeShapeType="1" noTextEdit="1"/>
                </p:cNvSpPr>
                <p:nvPr/>
              </p:nvSpPr>
              <p:spPr>
                <a:xfrm>
                  <a:off x="7414629" y="1007728"/>
                  <a:ext cx="2823016" cy="601383"/>
                </a:xfrm>
                <a:prstGeom prst="rect">
                  <a:avLst/>
                </a:prstGeom>
                <a:blipFill>
                  <a:blip r:embed="rId5"/>
                  <a:stretch>
                    <a:fillRect/>
                  </a:stretch>
                </a:blipFill>
              </p:spPr>
              <p:txBody>
                <a:bodyPr/>
                <a:lstStyle/>
                <a:p>
                  <a:r>
                    <a:rPr lang="es-MX">
                      <a:noFill/>
                    </a:rPr>
                    <a:t> </a:t>
                  </a:r>
                </a:p>
              </p:txBody>
            </p:sp>
          </mc:Fallback>
        </mc:AlternateContent>
        <p:sp>
          <p:nvSpPr>
            <p:cNvPr id="23" name="CuadroTexto 22"/>
            <p:cNvSpPr txBox="1"/>
            <p:nvPr/>
          </p:nvSpPr>
          <p:spPr>
            <a:xfrm>
              <a:off x="6027485" y="916949"/>
              <a:ext cx="1682082"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dirty="0">
                  <a:latin typeface="Montserrat" panose="00000500000000000000" pitchFamily="50" charset="0"/>
                </a:rPr>
                <a:t>Valores </a:t>
              </a:r>
            </a:p>
            <a:p>
              <a:pPr algn="ctr"/>
              <a:r>
                <a:rPr lang="es-MX" sz="1200" dirty="0">
                  <a:latin typeface="Montserrat" panose="00000500000000000000" pitchFamily="50" charset="0"/>
                </a:rPr>
                <a:t>numéricos</a:t>
              </a:r>
            </a:p>
          </p:txBody>
        </p:sp>
        <p:sp>
          <p:nvSpPr>
            <p:cNvPr id="24" name="CuadroTexto 23"/>
            <p:cNvSpPr txBox="1"/>
            <p:nvPr/>
          </p:nvSpPr>
          <p:spPr>
            <a:xfrm>
              <a:off x="6058684" y="1335250"/>
              <a:ext cx="1510217"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dirty="0">
                  <a:latin typeface="Montserrat" panose="00000500000000000000" pitchFamily="50" charset="0"/>
                </a:rPr>
                <a:t>Total de valores numéricos</a:t>
              </a:r>
            </a:p>
          </p:txBody>
        </p:sp>
        <p:cxnSp>
          <p:nvCxnSpPr>
            <p:cNvPr id="25" name="Conector recto de flecha 24"/>
            <p:cNvCxnSpPr/>
            <p:nvPr/>
          </p:nvCxnSpPr>
          <p:spPr>
            <a:xfrm>
              <a:off x="7251391" y="1136886"/>
              <a:ext cx="30034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recto de flecha 25"/>
            <p:cNvCxnSpPr/>
            <p:nvPr/>
          </p:nvCxnSpPr>
          <p:spPr>
            <a:xfrm>
              <a:off x="7294678" y="1609111"/>
              <a:ext cx="30034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CuadroTexto 26"/>
            <p:cNvSpPr txBox="1"/>
            <p:nvPr/>
          </p:nvSpPr>
          <p:spPr>
            <a:xfrm>
              <a:off x="10270172" y="1009616"/>
              <a:ext cx="1354617"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dirty="0">
                  <a:latin typeface="Montserrat" panose="00000500000000000000" pitchFamily="50" charset="0"/>
                </a:rPr>
                <a:t>Promedio de los valores del conjunto</a:t>
              </a:r>
            </a:p>
          </p:txBody>
        </p:sp>
        <p:cxnSp>
          <p:nvCxnSpPr>
            <p:cNvPr id="28" name="Conector recto de flecha 27"/>
            <p:cNvCxnSpPr/>
            <p:nvPr/>
          </p:nvCxnSpPr>
          <p:spPr>
            <a:xfrm flipH="1" flipV="1">
              <a:off x="10056189" y="1315658"/>
              <a:ext cx="33678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9" name="Grupo 28"/>
          <p:cNvGrpSpPr/>
          <p:nvPr/>
        </p:nvGrpSpPr>
        <p:grpSpPr>
          <a:xfrm>
            <a:off x="5953277" y="3513358"/>
            <a:ext cx="5878131" cy="2042290"/>
            <a:chOff x="6148293" y="2931780"/>
            <a:chExt cx="5878131" cy="2042290"/>
          </a:xfrm>
        </p:grpSpPr>
        <p:sp>
          <p:nvSpPr>
            <p:cNvPr id="30" name="CuadroTexto 29"/>
            <p:cNvSpPr txBox="1"/>
            <p:nvPr/>
          </p:nvSpPr>
          <p:spPr>
            <a:xfrm>
              <a:off x="6209822" y="2931780"/>
              <a:ext cx="5617029" cy="83099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b="1" dirty="0">
                  <a:latin typeface="Montserrat" panose="00000500000000000000" pitchFamily="50" charset="0"/>
                </a:rPr>
                <a:t>Promedio ponderado:</a:t>
              </a:r>
            </a:p>
            <a:p>
              <a:pPr algn="just"/>
              <a:r>
                <a:rPr lang="es-MX" sz="1200" dirty="0">
                  <a:latin typeface="Montserrat" panose="00000500000000000000" pitchFamily="50" charset="0"/>
                </a:rPr>
                <a:t>Es la suma de todos los valores numéricos, cada uno multiplicado por una ponderación asignada de acuerdo a su nivel de importancia, dividida entre la suma de las ponderaciones.</a:t>
              </a:r>
            </a:p>
          </p:txBody>
        </p:sp>
        <p:sp>
          <p:nvSpPr>
            <p:cNvPr id="31" name="CuadroTexto 30"/>
            <p:cNvSpPr txBox="1"/>
            <p:nvPr/>
          </p:nvSpPr>
          <p:spPr>
            <a:xfrm>
              <a:off x="6209822" y="4697071"/>
              <a:ext cx="5617029" cy="27699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b="1" dirty="0">
                  <a:latin typeface="Montserrat" panose="00000500000000000000" pitchFamily="50" charset="0"/>
                </a:rPr>
                <a:t>Sirve para representar la relevancia de unas variables sobre otras.</a:t>
              </a:r>
              <a:endParaRPr lang="es-MX" sz="1200" dirty="0">
                <a:latin typeface="Montserrat" panose="00000500000000000000" pitchFamily="50" charset="0"/>
              </a:endParaRPr>
            </a:p>
          </p:txBody>
        </p:sp>
        <p:sp>
          <p:nvSpPr>
            <p:cNvPr id="32" name="CuadroTexto 31"/>
            <p:cNvSpPr txBox="1"/>
            <p:nvPr/>
          </p:nvSpPr>
          <p:spPr>
            <a:xfrm>
              <a:off x="6148293" y="3805257"/>
              <a:ext cx="1072755" cy="55399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000" dirty="0">
                  <a:latin typeface="Montserrat" panose="00000500000000000000" pitchFamily="50" charset="0"/>
                </a:rPr>
                <a:t>Valores </a:t>
              </a:r>
            </a:p>
            <a:p>
              <a:pPr algn="ctr"/>
              <a:r>
                <a:rPr lang="es-MX" sz="1000" dirty="0">
                  <a:latin typeface="Montserrat" panose="00000500000000000000" pitchFamily="50" charset="0"/>
                </a:rPr>
                <a:t>Numéricos * ponderación</a:t>
              </a:r>
            </a:p>
          </p:txBody>
        </p:sp>
        <p:sp>
          <p:nvSpPr>
            <p:cNvPr id="33" name="CuadroTexto 32"/>
            <p:cNvSpPr txBox="1"/>
            <p:nvPr/>
          </p:nvSpPr>
          <p:spPr>
            <a:xfrm>
              <a:off x="6148293" y="4299060"/>
              <a:ext cx="1159616" cy="40011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000" dirty="0">
                  <a:latin typeface="Montserrat" panose="00000500000000000000" pitchFamily="50" charset="0"/>
                </a:rPr>
                <a:t>Suma de las ponderaciones</a:t>
              </a:r>
            </a:p>
          </p:txBody>
        </p:sp>
        <p:cxnSp>
          <p:nvCxnSpPr>
            <p:cNvPr id="34" name="Conector recto de flecha 33"/>
            <p:cNvCxnSpPr/>
            <p:nvPr/>
          </p:nvCxnSpPr>
          <p:spPr>
            <a:xfrm>
              <a:off x="7044761" y="4145320"/>
              <a:ext cx="30034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ector recto de flecha 34"/>
            <p:cNvCxnSpPr/>
            <p:nvPr/>
          </p:nvCxnSpPr>
          <p:spPr>
            <a:xfrm>
              <a:off x="7122798" y="4495656"/>
              <a:ext cx="30034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CuadroTexto 35"/>
            <p:cNvSpPr txBox="1"/>
            <p:nvPr/>
          </p:nvSpPr>
          <p:spPr>
            <a:xfrm>
              <a:off x="10863998" y="3885692"/>
              <a:ext cx="1162426" cy="707886"/>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000" dirty="0">
                  <a:latin typeface="Montserrat" panose="00000500000000000000" pitchFamily="50" charset="0"/>
                </a:rPr>
                <a:t>Promedio ponderado de los valores del conjunto</a:t>
              </a:r>
            </a:p>
          </p:txBody>
        </p:sp>
        <mc:AlternateContent xmlns:mc="http://schemas.openxmlformats.org/markup-compatibility/2006" xmlns:a14="http://schemas.microsoft.com/office/drawing/2010/main">
          <mc:Choice Requires="a14">
            <p:sp>
              <p:nvSpPr>
                <p:cNvPr id="37" name="Rectángulo 36"/>
                <p:cNvSpPr/>
                <p:nvPr/>
              </p:nvSpPr>
              <p:spPr>
                <a:xfrm>
                  <a:off x="7244364" y="3853733"/>
                  <a:ext cx="381918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MX" b="1" i="1">
                                <a:latin typeface="Cambria Math" panose="02040503050406030204" pitchFamily="18" charset="0"/>
                              </a:rPr>
                            </m:ctrlPr>
                          </m:dPr>
                          <m:e>
                            <m:f>
                              <m:fPr>
                                <m:ctrlPr>
                                  <a:rPr lang="es-MX" b="1" i="1">
                                    <a:latin typeface="Cambria Math" panose="02040503050406030204" pitchFamily="18" charset="0"/>
                                  </a:rPr>
                                </m:ctrlPr>
                              </m:fPr>
                              <m:num>
                                <m:sSub>
                                  <m:sSubPr>
                                    <m:ctrlPr>
                                      <a:rPr lang="es-MX" b="1" i="1">
                                        <a:latin typeface="Cambria Math" panose="02040503050406030204" pitchFamily="18" charset="0"/>
                                      </a:rPr>
                                    </m:ctrlPr>
                                  </m:sSubPr>
                                  <m:e>
                                    <m:r>
                                      <a:rPr lang="es-MX" b="1" i="1">
                                        <a:latin typeface="Cambria Math" panose="02040503050406030204" pitchFamily="18" charset="0"/>
                                      </a:rPr>
                                      <m:t>𝒗</m:t>
                                    </m:r>
                                  </m:e>
                                  <m:sub>
                                    <m:r>
                                      <a:rPr lang="es-MX" b="0" i="0">
                                        <a:latin typeface="Cambria Math" panose="02040503050406030204" pitchFamily="18" charset="0"/>
                                      </a:rPr>
                                      <m:t>1 </m:t>
                                    </m:r>
                                  </m:sub>
                                </m:sSub>
                                <m:sSub>
                                  <m:sSubPr>
                                    <m:ctrlPr>
                                      <a:rPr lang="es-MX" b="1" i="1">
                                        <a:latin typeface="Cambria Math" panose="02040503050406030204" pitchFamily="18" charset="0"/>
                                      </a:rPr>
                                    </m:ctrlPr>
                                  </m:sSubPr>
                                  <m:e>
                                    <m:r>
                                      <a:rPr lang="es-MX" b="1" i="1">
                                        <a:latin typeface="Cambria Math" panose="02040503050406030204" pitchFamily="18" charset="0"/>
                                      </a:rPr>
                                      <m:t>𝒘</m:t>
                                    </m:r>
                                  </m:e>
                                  <m:sub>
                                    <m:r>
                                      <a:rPr lang="es-MX" b="0" i="0">
                                        <a:latin typeface="Cambria Math" panose="02040503050406030204" pitchFamily="18" charset="0"/>
                                      </a:rPr>
                                      <m:t>1</m:t>
                                    </m:r>
                                  </m:sub>
                                </m:sSub>
                                <m:r>
                                  <a:rPr lang="es-MX" b="0" i="0">
                                    <a:latin typeface="Cambria Math" panose="02040503050406030204" pitchFamily="18" charset="0"/>
                                  </a:rPr>
                                  <m:t>+</m:t>
                                </m:r>
                                <m:sSub>
                                  <m:sSubPr>
                                    <m:ctrlPr>
                                      <a:rPr lang="es-MX" b="0" i="1">
                                        <a:latin typeface="Cambria Math" panose="02040503050406030204" pitchFamily="18" charset="0"/>
                                      </a:rPr>
                                    </m:ctrlPr>
                                  </m:sSubPr>
                                  <m:e>
                                    <m:r>
                                      <a:rPr lang="es-MX" b="1" i="1">
                                        <a:latin typeface="Cambria Math" panose="02040503050406030204" pitchFamily="18" charset="0"/>
                                      </a:rPr>
                                      <m:t>𝒗</m:t>
                                    </m:r>
                                  </m:e>
                                  <m:sub>
                                    <m:r>
                                      <a:rPr lang="es-MX" b="0" i="0">
                                        <a:latin typeface="Cambria Math" panose="02040503050406030204" pitchFamily="18" charset="0"/>
                                      </a:rPr>
                                      <m:t>2</m:t>
                                    </m:r>
                                  </m:sub>
                                </m:sSub>
                                <m:r>
                                  <a:rPr lang="es-MX" b="0" i="0">
                                    <a:latin typeface="Cambria Math" panose="02040503050406030204" pitchFamily="18" charset="0"/>
                                  </a:rPr>
                                  <m:t> </m:t>
                                </m:r>
                                <m:sSub>
                                  <m:sSubPr>
                                    <m:ctrlPr>
                                      <a:rPr lang="es-MX" b="0" i="1">
                                        <a:latin typeface="Cambria Math" panose="02040503050406030204" pitchFamily="18" charset="0"/>
                                      </a:rPr>
                                    </m:ctrlPr>
                                  </m:sSubPr>
                                  <m:e>
                                    <m:r>
                                      <a:rPr lang="es-MX" b="1" i="1">
                                        <a:latin typeface="Cambria Math" panose="02040503050406030204" pitchFamily="18" charset="0"/>
                                      </a:rPr>
                                      <m:t>𝒘</m:t>
                                    </m:r>
                                  </m:e>
                                  <m:sub>
                                    <m:r>
                                      <a:rPr lang="es-MX" b="0" i="0">
                                        <a:latin typeface="Cambria Math" panose="02040503050406030204" pitchFamily="18" charset="0"/>
                                      </a:rPr>
                                      <m:t>2</m:t>
                                    </m:r>
                                  </m:sub>
                                </m:sSub>
                                <m:r>
                                  <a:rPr lang="es-MX" b="0" i="0">
                                    <a:latin typeface="Cambria Math" panose="02040503050406030204" pitchFamily="18" charset="0"/>
                                  </a:rPr>
                                  <m:t>+…+</m:t>
                                </m:r>
                                <m:sSub>
                                  <m:sSubPr>
                                    <m:ctrlPr>
                                      <a:rPr lang="es-MX" b="0" i="1">
                                        <a:latin typeface="Cambria Math" panose="02040503050406030204" pitchFamily="18" charset="0"/>
                                      </a:rPr>
                                    </m:ctrlPr>
                                  </m:sSubPr>
                                  <m:e>
                                    <m:r>
                                      <a:rPr lang="es-MX" b="1" i="1">
                                        <a:latin typeface="Cambria Math" panose="02040503050406030204" pitchFamily="18" charset="0"/>
                                      </a:rPr>
                                      <m:t>𝒗</m:t>
                                    </m:r>
                                  </m:e>
                                  <m:sub>
                                    <m:r>
                                      <a:rPr lang="es-MX" b="1" i="1">
                                        <a:latin typeface="Cambria Math" panose="02040503050406030204" pitchFamily="18" charset="0"/>
                                      </a:rPr>
                                      <m:t>𝒏</m:t>
                                    </m:r>
                                  </m:sub>
                                </m:sSub>
                                <m:r>
                                  <a:rPr lang="es-MX" b="0" i="0">
                                    <a:latin typeface="Cambria Math" panose="02040503050406030204" pitchFamily="18" charset="0"/>
                                  </a:rPr>
                                  <m:t> </m:t>
                                </m:r>
                                <m:sSub>
                                  <m:sSubPr>
                                    <m:ctrlPr>
                                      <a:rPr lang="es-MX" b="0" i="1">
                                        <a:latin typeface="Cambria Math" panose="02040503050406030204" pitchFamily="18" charset="0"/>
                                      </a:rPr>
                                    </m:ctrlPr>
                                  </m:sSubPr>
                                  <m:e>
                                    <m:r>
                                      <a:rPr lang="es-MX" b="1" i="1">
                                        <a:latin typeface="Cambria Math" panose="02040503050406030204" pitchFamily="18" charset="0"/>
                                      </a:rPr>
                                      <m:t>𝒘</m:t>
                                    </m:r>
                                  </m:e>
                                  <m:sub>
                                    <m:r>
                                      <a:rPr lang="es-MX" b="1" i="1">
                                        <a:latin typeface="Cambria Math" panose="02040503050406030204" pitchFamily="18" charset="0"/>
                                      </a:rPr>
                                      <m:t>𝒏</m:t>
                                    </m:r>
                                  </m:sub>
                                </m:sSub>
                                <m:r>
                                  <a:rPr lang="es-MX" b="0" i="0">
                                    <a:latin typeface="Cambria Math" panose="02040503050406030204" pitchFamily="18" charset="0"/>
                                  </a:rPr>
                                  <m:t> </m:t>
                                </m:r>
                              </m:num>
                              <m:den>
                                <m:sSub>
                                  <m:sSubPr>
                                    <m:ctrlPr>
                                      <a:rPr lang="es-MX" b="0" i="1">
                                        <a:latin typeface="Cambria Math" panose="02040503050406030204" pitchFamily="18" charset="0"/>
                                      </a:rPr>
                                    </m:ctrlPr>
                                  </m:sSubPr>
                                  <m:e>
                                    <m:r>
                                      <a:rPr lang="es-MX" b="1" i="1">
                                        <a:latin typeface="Cambria Math" panose="02040503050406030204" pitchFamily="18" charset="0"/>
                                      </a:rPr>
                                      <m:t>𝒘</m:t>
                                    </m:r>
                                  </m:e>
                                  <m:sub>
                                    <m:r>
                                      <a:rPr lang="es-MX" b="0" i="0">
                                        <a:latin typeface="Cambria Math" panose="02040503050406030204" pitchFamily="18" charset="0"/>
                                      </a:rPr>
                                      <m:t>1</m:t>
                                    </m:r>
                                  </m:sub>
                                </m:sSub>
                                <m:r>
                                  <a:rPr lang="es-MX" b="0" i="0">
                                    <a:latin typeface="Cambria Math" panose="02040503050406030204" pitchFamily="18" charset="0"/>
                                  </a:rPr>
                                  <m:t>+ </m:t>
                                </m:r>
                                <m:sSub>
                                  <m:sSubPr>
                                    <m:ctrlPr>
                                      <a:rPr lang="es-MX" b="0" i="1">
                                        <a:latin typeface="Cambria Math" panose="02040503050406030204" pitchFamily="18" charset="0"/>
                                      </a:rPr>
                                    </m:ctrlPr>
                                  </m:sSubPr>
                                  <m:e>
                                    <m:r>
                                      <a:rPr lang="es-MX" b="1" i="1">
                                        <a:latin typeface="Cambria Math" panose="02040503050406030204" pitchFamily="18" charset="0"/>
                                      </a:rPr>
                                      <m:t>𝒘</m:t>
                                    </m:r>
                                  </m:e>
                                  <m:sub>
                                    <m:r>
                                      <a:rPr lang="es-MX" b="0" i="0">
                                        <a:latin typeface="Cambria Math" panose="02040503050406030204" pitchFamily="18" charset="0"/>
                                      </a:rPr>
                                      <m:t>2</m:t>
                                    </m:r>
                                  </m:sub>
                                </m:sSub>
                                <m:r>
                                  <a:rPr lang="es-MX" b="0" i="0">
                                    <a:latin typeface="Cambria Math" panose="02040503050406030204" pitchFamily="18" charset="0"/>
                                  </a:rPr>
                                  <m:t> +… + </m:t>
                                </m:r>
                                <m:sSub>
                                  <m:sSubPr>
                                    <m:ctrlPr>
                                      <a:rPr lang="es-MX" b="0" i="1">
                                        <a:latin typeface="Cambria Math" panose="02040503050406030204" pitchFamily="18" charset="0"/>
                                      </a:rPr>
                                    </m:ctrlPr>
                                  </m:sSubPr>
                                  <m:e>
                                    <m:r>
                                      <a:rPr lang="es-MX" b="1" i="1">
                                        <a:latin typeface="Cambria Math" panose="02040503050406030204" pitchFamily="18" charset="0"/>
                                      </a:rPr>
                                      <m:t>𝒘</m:t>
                                    </m:r>
                                  </m:e>
                                  <m:sub>
                                    <m:r>
                                      <a:rPr lang="es-MX" b="1" i="1">
                                        <a:latin typeface="Cambria Math" panose="02040503050406030204" pitchFamily="18" charset="0"/>
                                      </a:rPr>
                                      <m:t>𝒏</m:t>
                                    </m:r>
                                  </m:sub>
                                </m:sSub>
                              </m:den>
                            </m:f>
                          </m:e>
                        </m:d>
                        <m:r>
                          <a:rPr lang="es-MX" b="0" i="0">
                            <a:latin typeface="Cambria Math" panose="02040503050406030204" pitchFamily="18" charset="0"/>
                          </a:rPr>
                          <m:t>=</m:t>
                        </m:r>
                        <m:acc>
                          <m:accPr>
                            <m:chr m:val="̅"/>
                            <m:ctrlPr>
                              <a:rPr lang="es-MX" b="0" i="1">
                                <a:latin typeface="Cambria Math" panose="02040503050406030204" pitchFamily="18" charset="0"/>
                              </a:rPr>
                            </m:ctrlPr>
                          </m:accPr>
                          <m:e>
                            <m:r>
                              <a:rPr lang="es-MX" b="1" i="1">
                                <a:latin typeface="Cambria Math" panose="02040503050406030204" pitchFamily="18" charset="0"/>
                              </a:rPr>
                              <m:t>𝑽</m:t>
                            </m:r>
                          </m:e>
                        </m:acc>
                        <m:r>
                          <a:rPr lang="es-MX" b="0" i="0">
                            <a:latin typeface="Cambria Math" panose="02040503050406030204" pitchFamily="18" charset="0"/>
                          </a:rPr>
                          <m:t> </m:t>
                        </m:r>
                      </m:oMath>
                    </m:oMathPara>
                  </a14:m>
                  <a:endParaRPr lang="es-MX" dirty="0"/>
                </a:p>
              </p:txBody>
            </p:sp>
          </mc:Choice>
          <mc:Fallback xmlns="">
            <p:sp>
              <p:nvSpPr>
                <p:cNvPr id="39" name="Rectángulo 38"/>
                <p:cNvSpPr>
                  <a:spLocks noRot="1" noChangeAspect="1" noMove="1" noResize="1" noEditPoints="1" noAdjustHandles="1" noChangeArrowheads="1" noChangeShapeType="1" noTextEdit="1"/>
                </p:cNvSpPr>
                <p:nvPr/>
              </p:nvSpPr>
              <p:spPr>
                <a:xfrm>
                  <a:off x="7244364" y="3853733"/>
                  <a:ext cx="3819186" cy="714683"/>
                </a:xfrm>
                <a:prstGeom prst="rect">
                  <a:avLst/>
                </a:prstGeom>
                <a:blipFill>
                  <a:blip r:embed="rId6"/>
                  <a:stretch>
                    <a:fillRect/>
                  </a:stretch>
                </a:blipFill>
              </p:spPr>
              <p:txBody>
                <a:bodyPr/>
                <a:lstStyle/>
                <a:p>
                  <a:r>
                    <a:rPr lang="es-MX">
                      <a:noFill/>
                    </a:rPr>
                    <a:t> </a:t>
                  </a:r>
                </a:p>
              </p:txBody>
            </p:sp>
          </mc:Fallback>
        </mc:AlternateContent>
        <p:cxnSp>
          <p:nvCxnSpPr>
            <p:cNvPr id="38" name="Conector recto de flecha 37"/>
            <p:cNvCxnSpPr/>
            <p:nvPr/>
          </p:nvCxnSpPr>
          <p:spPr>
            <a:xfrm flipH="1" flipV="1">
              <a:off x="10801012" y="4281520"/>
              <a:ext cx="214394" cy="1073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0" name="CuadroTexto 39">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Ficha de Indicadores de Desempeño</a:t>
            </a:r>
          </a:p>
        </p:txBody>
      </p:sp>
    </p:spTree>
    <p:extLst>
      <p:ext uri="{BB962C8B-B14F-4D97-AF65-F5344CB8AC3E}">
        <p14:creationId xmlns:p14="http://schemas.microsoft.com/office/powerpoint/2010/main" val="50590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7968" y="1019449"/>
            <a:ext cx="11600933" cy="1809460"/>
          </a:xfrm>
          <a:prstGeom prst="rect">
            <a:avLst/>
          </a:prstGeom>
        </p:spPr>
      </p:pic>
      <p:graphicFrame>
        <p:nvGraphicFramePr>
          <p:cNvPr id="5" name="Diagrama 4"/>
          <p:cNvGraphicFramePr/>
          <p:nvPr>
            <p:extLst>
              <p:ext uri="{D42A27DB-BD31-4B8C-83A1-F6EECF244321}">
                <p14:modId xmlns:p14="http://schemas.microsoft.com/office/powerpoint/2010/main" val="1722539698"/>
              </p:ext>
            </p:extLst>
          </p:nvPr>
        </p:nvGraphicFramePr>
        <p:xfrm>
          <a:off x="2032000" y="3691058"/>
          <a:ext cx="8128000" cy="3309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0" y="2844484"/>
            <a:ext cx="11831408" cy="1384995"/>
          </a:xfrm>
          <a:prstGeom prst="rect">
            <a:avLst/>
          </a:prstGeom>
          <a:noFill/>
        </p:spPr>
        <p:txBody>
          <a:bodyPr wrap="square" rtlCol="0">
            <a:spAutoFit/>
          </a:bodyPr>
          <a:lstStyle/>
          <a:p>
            <a:pPr algn="just"/>
            <a:r>
              <a:rPr lang="es-MX" sz="1200" b="1" dirty="0">
                <a:latin typeface="Montserrat" panose="00000500000000000000" pitchFamily="50" charset="0"/>
              </a:rPr>
              <a:t>10. Fuentes de información: </a:t>
            </a:r>
          </a:p>
          <a:p>
            <a:pPr algn="just"/>
            <a:endParaRPr lang="es-MX" sz="1200" b="1" dirty="0">
              <a:latin typeface="Montserrat" panose="00000500000000000000" pitchFamily="50" charset="0"/>
            </a:endParaRPr>
          </a:p>
          <a:p>
            <a:pPr algn="just"/>
            <a:r>
              <a:rPr lang="es-MX" sz="1200" dirty="0">
                <a:latin typeface="Montserrat" panose="00000500000000000000" pitchFamily="50" charset="0"/>
              </a:rPr>
              <a:t>Corresponden a las referencias documentales en las que está disponible la información necesaria y suficiente para construir el indicador señalado, es decir, representan la fuente de evidencias sobre los resultados logrados; ayuda a identificar fuentes confiables, suficientes y existentes de información para calcular los indicadores.</a:t>
            </a:r>
          </a:p>
          <a:p>
            <a:pPr algn="just"/>
            <a:endParaRPr lang="es-MX" sz="1200" dirty="0">
              <a:latin typeface="Montserrat" panose="00000500000000000000" pitchFamily="50" charset="0"/>
            </a:endParaRPr>
          </a:p>
          <a:p>
            <a:pPr algn="just"/>
            <a:r>
              <a:rPr lang="es-MX" sz="1200" dirty="0">
                <a:latin typeface="Montserrat" panose="00000500000000000000" pitchFamily="50" charset="0"/>
              </a:rPr>
              <a:t>En la MIR y en la ficha de indicadores, es recomendable reportar lo siguiente:</a:t>
            </a:r>
          </a:p>
        </p:txBody>
      </p:sp>
      <p:sp>
        <p:nvSpPr>
          <p:cNvPr id="8" name="CuadroTexto 7">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Ficha de Indicadores de Desempeño</a:t>
            </a:r>
          </a:p>
        </p:txBody>
      </p:sp>
    </p:spTree>
    <p:extLst>
      <p:ext uri="{BB962C8B-B14F-4D97-AF65-F5344CB8AC3E}">
        <p14:creationId xmlns:p14="http://schemas.microsoft.com/office/powerpoint/2010/main" val="25414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9099" y="1067633"/>
            <a:ext cx="11393802" cy="1095505"/>
          </a:xfrm>
          <a:prstGeom prst="rect">
            <a:avLst/>
          </a:prstGeom>
        </p:spPr>
      </p:pic>
      <p:sp>
        <p:nvSpPr>
          <p:cNvPr id="6" name="CuadroTexto 5"/>
          <p:cNvSpPr txBox="1"/>
          <p:nvPr/>
        </p:nvSpPr>
        <p:spPr>
          <a:xfrm>
            <a:off x="399099" y="2442132"/>
            <a:ext cx="11393802" cy="2308324"/>
          </a:xfrm>
          <a:prstGeom prst="rect">
            <a:avLst/>
          </a:prstGeom>
          <a:noFill/>
        </p:spPr>
        <p:txBody>
          <a:bodyPr wrap="square" rtlCol="0">
            <a:spAutoFit/>
          </a:bodyPr>
          <a:lstStyle/>
          <a:p>
            <a:pPr algn="just"/>
            <a:r>
              <a:rPr lang="es-MX" sz="1200" b="1" dirty="0">
                <a:latin typeface="Montserrat" panose="00000500000000000000" pitchFamily="50" charset="0"/>
              </a:rPr>
              <a:t>11. Línea base:</a:t>
            </a:r>
          </a:p>
          <a:p>
            <a:pPr algn="just"/>
            <a:r>
              <a:rPr lang="es-MX" sz="1200" b="1" dirty="0">
                <a:latin typeface="Montserrat" panose="00000500000000000000" pitchFamily="50" charset="0"/>
              </a:rPr>
              <a:t> </a:t>
            </a:r>
          </a:p>
          <a:p>
            <a:pPr algn="just"/>
            <a:r>
              <a:rPr lang="es-MX" sz="1200" dirty="0">
                <a:latin typeface="Montserrat" panose="00000500000000000000" pitchFamily="50" charset="0"/>
              </a:rPr>
              <a:t>La línea base es el valor que fija un indicador como punto de partida para evaluar y dar seguimiento a un objetivo; es un punto de referencia que permite brindar información respecto a la situación inicial del indicador.  </a:t>
            </a:r>
          </a:p>
          <a:p>
            <a:pPr algn="just"/>
            <a:endParaRPr lang="es-MX" sz="1200" dirty="0">
              <a:latin typeface="Montserrat" panose="00000500000000000000" pitchFamily="50" charset="0"/>
            </a:endParaRPr>
          </a:p>
          <a:p>
            <a:pPr algn="just"/>
            <a:endParaRPr lang="es-MX" sz="1200" dirty="0">
              <a:latin typeface="Montserrat" panose="00000500000000000000" pitchFamily="50" charset="0"/>
            </a:endParaRPr>
          </a:p>
          <a:p>
            <a:pPr algn="just"/>
            <a:r>
              <a:rPr lang="es-MX" sz="1200" dirty="0">
                <a:latin typeface="Montserrat" panose="00000500000000000000" pitchFamily="50" charset="0"/>
              </a:rPr>
              <a:t>Al momento de plantear la línea base, se pueden presentar dos situaciones:</a:t>
            </a:r>
          </a:p>
          <a:p>
            <a:pPr algn="just"/>
            <a:endParaRPr lang="es-MX" sz="1200" dirty="0">
              <a:latin typeface="Montserrat" panose="00000500000000000000" pitchFamily="50" charset="0"/>
            </a:endParaRPr>
          </a:p>
          <a:p>
            <a:pPr marL="228600" indent="-228600" algn="just">
              <a:buFont typeface="+mj-lt"/>
              <a:buAutoNum type="arabicPeriod"/>
            </a:pPr>
            <a:r>
              <a:rPr lang="es-MX" sz="1200" b="1" dirty="0">
                <a:latin typeface="Montserrat" panose="00000500000000000000" pitchFamily="50" charset="0"/>
              </a:rPr>
              <a:t>Que existan mediciones previas al inicio del programa: </a:t>
            </a:r>
            <a:r>
              <a:rPr lang="es-MX" sz="1200" dirty="0">
                <a:latin typeface="Montserrat" panose="00000500000000000000" pitchFamily="50" charset="0"/>
              </a:rPr>
              <a:t>Tomar como año base un año previo comparable, de preferencia uno antes del inicio de la intervención pública. </a:t>
            </a:r>
          </a:p>
          <a:p>
            <a:pPr algn="just"/>
            <a:endParaRPr lang="es-MX" sz="1200" dirty="0">
              <a:latin typeface="Montserrat" panose="00000500000000000000" pitchFamily="50" charset="0"/>
            </a:endParaRPr>
          </a:p>
          <a:p>
            <a:pPr marL="228600" indent="-228600" algn="just">
              <a:buFont typeface="+mj-lt"/>
              <a:buAutoNum type="arabicPeriod" startAt="2"/>
            </a:pPr>
            <a:r>
              <a:rPr lang="es-MX" sz="1200" b="1" dirty="0">
                <a:latin typeface="Montserrat" panose="00000500000000000000" pitchFamily="50" charset="0"/>
              </a:rPr>
              <a:t>Que no existan: </a:t>
            </a:r>
            <a:r>
              <a:rPr lang="es-MX" sz="1200" dirty="0">
                <a:latin typeface="Montserrat" panose="00000500000000000000" pitchFamily="50" charset="0"/>
              </a:rPr>
              <a:t>Para este caso, la línea base será la primera medición anual obtenida. </a:t>
            </a:r>
          </a:p>
        </p:txBody>
      </p:sp>
      <p:sp>
        <p:nvSpPr>
          <p:cNvPr id="7" name="CuadroTexto 6">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Ficha de Indicadores de Desempeño</a:t>
            </a:r>
          </a:p>
        </p:txBody>
      </p:sp>
    </p:spTree>
    <p:extLst>
      <p:ext uri="{BB962C8B-B14F-4D97-AF65-F5344CB8AC3E}">
        <p14:creationId xmlns:p14="http://schemas.microsoft.com/office/powerpoint/2010/main" val="3651876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9099" y="1067633"/>
            <a:ext cx="11393802" cy="1095505"/>
          </a:xfrm>
          <a:prstGeom prst="rect">
            <a:avLst/>
          </a:prstGeom>
        </p:spPr>
      </p:pic>
      <p:sp>
        <p:nvSpPr>
          <p:cNvPr id="5" name="CuadroTexto 4"/>
          <p:cNvSpPr txBox="1"/>
          <p:nvPr/>
        </p:nvSpPr>
        <p:spPr>
          <a:xfrm>
            <a:off x="399099" y="2442132"/>
            <a:ext cx="4794069" cy="461665"/>
          </a:xfrm>
          <a:prstGeom prst="rect">
            <a:avLst/>
          </a:prstGeom>
          <a:noFill/>
        </p:spPr>
        <p:txBody>
          <a:bodyPr wrap="square" rtlCol="0">
            <a:spAutoFit/>
          </a:bodyPr>
          <a:lstStyle/>
          <a:p>
            <a:pPr algn="just"/>
            <a:r>
              <a:rPr lang="es-MX" sz="1200" b="1" dirty="0">
                <a:latin typeface="Montserrat" panose="00000500000000000000" pitchFamily="50" charset="0"/>
              </a:rPr>
              <a:t>12. Periodicidad: </a:t>
            </a:r>
          </a:p>
          <a:p>
            <a:pPr algn="just"/>
            <a:endParaRPr lang="es-MX" sz="1200" b="1" dirty="0">
              <a:latin typeface="Montserrat" panose="00000500000000000000" pitchFamily="50" charset="0"/>
            </a:endParaRPr>
          </a:p>
        </p:txBody>
      </p:sp>
      <p:sp>
        <p:nvSpPr>
          <p:cNvPr id="7" name="CuadroTexto 6">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Ficha de Indicadores de Desempeño</a:t>
            </a: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2064" t="26477" r="13174" b="24761"/>
          <a:stretch/>
        </p:blipFill>
        <p:spPr>
          <a:xfrm>
            <a:off x="3189514" y="2952208"/>
            <a:ext cx="5812972" cy="3344093"/>
          </a:xfrm>
          <a:prstGeom prst="rect">
            <a:avLst/>
          </a:prstGeom>
        </p:spPr>
      </p:pic>
    </p:spTree>
    <p:extLst>
      <p:ext uri="{BB962C8B-B14F-4D97-AF65-F5344CB8AC3E}">
        <p14:creationId xmlns:p14="http://schemas.microsoft.com/office/powerpoint/2010/main" val="1862872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9099" y="1067633"/>
            <a:ext cx="11393802" cy="1095505"/>
          </a:xfrm>
          <a:prstGeom prst="rect">
            <a:avLst/>
          </a:prstGeom>
        </p:spPr>
      </p:pic>
      <p:sp>
        <p:nvSpPr>
          <p:cNvPr id="3" name="CuadroTexto 2"/>
          <p:cNvSpPr txBox="1"/>
          <p:nvPr/>
        </p:nvSpPr>
        <p:spPr>
          <a:xfrm>
            <a:off x="399099" y="2442132"/>
            <a:ext cx="11393802" cy="3046988"/>
          </a:xfrm>
          <a:prstGeom prst="rect">
            <a:avLst/>
          </a:prstGeom>
          <a:noFill/>
        </p:spPr>
        <p:txBody>
          <a:bodyPr wrap="square" rtlCol="0">
            <a:spAutoFit/>
          </a:bodyPr>
          <a:lstStyle/>
          <a:p>
            <a:pPr algn="just"/>
            <a:r>
              <a:rPr lang="es-MX" sz="1200" b="1" dirty="0">
                <a:latin typeface="Montserrat" panose="00000500000000000000" pitchFamily="50" charset="0"/>
              </a:rPr>
              <a:t>13. Sentido del indicador:</a:t>
            </a:r>
          </a:p>
          <a:p>
            <a:pPr algn="just"/>
            <a:endParaRPr lang="es-MX" sz="1200" b="1" dirty="0">
              <a:latin typeface="Montserrat" panose="00000500000000000000" pitchFamily="50" charset="0"/>
            </a:endParaRPr>
          </a:p>
          <a:p>
            <a:pPr algn="just"/>
            <a:r>
              <a:rPr lang="es-MX" sz="1200" dirty="0">
                <a:latin typeface="Montserrat" panose="00000500000000000000" pitchFamily="50" charset="0"/>
              </a:rPr>
              <a:t>Es la dirección que debe tener el comportamiento del indicador para identificar cuando su desempeño es positivo o negativo, es decir, el sentido puede ser descendente o ascendente según las necesidades del indicador. </a:t>
            </a:r>
          </a:p>
          <a:p>
            <a:pPr algn="just"/>
            <a:endParaRPr lang="es-MX" sz="1200" dirty="0">
              <a:latin typeface="Montserrat" panose="00000500000000000000" pitchFamily="50" charset="0"/>
            </a:endParaRPr>
          </a:p>
          <a:p>
            <a:pPr algn="just"/>
            <a:endParaRPr lang="es-MX" sz="1200" dirty="0">
              <a:latin typeface="Montserrat" panose="00000500000000000000" pitchFamily="50" charset="0"/>
            </a:endParaRPr>
          </a:p>
          <a:p>
            <a:pPr algn="ctr"/>
            <a:r>
              <a:rPr lang="es-MX" sz="1600" b="1" i="1" dirty="0">
                <a:latin typeface="Montserrat" panose="00000500000000000000" pitchFamily="50" charset="0"/>
              </a:rPr>
              <a:t>¿Qué se espera que suceda con el fenómeno? </a:t>
            </a:r>
          </a:p>
          <a:p>
            <a:pPr algn="ctr"/>
            <a:endParaRPr lang="es-MX" sz="1600" b="1" i="1" dirty="0">
              <a:latin typeface="Montserrat" panose="00000500000000000000" pitchFamily="50" charset="0"/>
            </a:endParaRPr>
          </a:p>
          <a:p>
            <a:pPr algn="ctr"/>
            <a:endParaRPr lang="es-MX" sz="1600" b="1" i="1" dirty="0">
              <a:latin typeface="Montserrat" panose="00000500000000000000" pitchFamily="50" charset="0"/>
            </a:endParaRPr>
          </a:p>
          <a:p>
            <a:pPr algn="ctr"/>
            <a:endParaRPr lang="es-MX" sz="1600" b="1" i="1" dirty="0">
              <a:latin typeface="Montserrat" panose="00000500000000000000" pitchFamily="50" charset="0"/>
            </a:endParaRPr>
          </a:p>
          <a:p>
            <a:pPr algn="ctr"/>
            <a:r>
              <a:rPr lang="es-MX" sz="1600" b="1" i="1" dirty="0">
                <a:latin typeface="Montserrat" panose="00000500000000000000" pitchFamily="50" charset="0"/>
              </a:rPr>
              <a:t>Que aumente 												 Que disminuya</a:t>
            </a:r>
          </a:p>
          <a:p>
            <a:pPr algn="ctr"/>
            <a:r>
              <a:rPr lang="es-MX" sz="1600" b="1" i="1" dirty="0">
                <a:latin typeface="Montserrat" panose="00000500000000000000" pitchFamily="50" charset="0"/>
              </a:rPr>
              <a:t>(Ascendente)  									 		         (Descendente)</a:t>
            </a:r>
          </a:p>
          <a:p>
            <a:pPr algn="just"/>
            <a:endParaRPr lang="es-MX" sz="1200" b="1" dirty="0">
              <a:latin typeface="Montserrat" panose="00000500000000000000" pitchFamily="50" charset="0"/>
            </a:endParaRPr>
          </a:p>
          <a:p>
            <a:pPr algn="just"/>
            <a:endParaRPr lang="es-MX" sz="1200" b="1" dirty="0">
              <a:latin typeface="Montserrat" panose="00000500000000000000" pitchFamily="50" charset="0"/>
            </a:endParaRPr>
          </a:p>
        </p:txBody>
      </p:sp>
      <p:grpSp>
        <p:nvGrpSpPr>
          <p:cNvPr id="23" name="Grupo 22"/>
          <p:cNvGrpSpPr/>
          <p:nvPr/>
        </p:nvGrpSpPr>
        <p:grpSpPr>
          <a:xfrm>
            <a:off x="2704011" y="3827419"/>
            <a:ext cx="6844939" cy="600891"/>
            <a:chOff x="2704011" y="3827419"/>
            <a:chExt cx="6844939" cy="600891"/>
          </a:xfrm>
        </p:grpSpPr>
        <p:cxnSp>
          <p:nvCxnSpPr>
            <p:cNvPr id="6" name="Conector recto 5"/>
            <p:cNvCxnSpPr/>
            <p:nvPr/>
          </p:nvCxnSpPr>
          <p:spPr>
            <a:xfrm>
              <a:off x="2704011" y="4127865"/>
              <a:ext cx="6831875" cy="0"/>
            </a:xfrm>
            <a:prstGeom prst="line">
              <a:avLst/>
            </a:prstGeom>
            <a:ln w="57150">
              <a:prstDash val="sysDash"/>
            </a:ln>
          </p:spPr>
          <p:style>
            <a:lnRef idx="3">
              <a:schemeClr val="accent6"/>
            </a:lnRef>
            <a:fillRef idx="0">
              <a:schemeClr val="accent6"/>
            </a:fillRef>
            <a:effectRef idx="2">
              <a:schemeClr val="accent6"/>
            </a:effectRef>
            <a:fontRef idx="minor">
              <a:schemeClr val="tx1"/>
            </a:fontRef>
          </p:style>
        </p:cxnSp>
        <p:cxnSp>
          <p:nvCxnSpPr>
            <p:cNvPr id="7" name="Conector recto 6"/>
            <p:cNvCxnSpPr/>
            <p:nvPr/>
          </p:nvCxnSpPr>
          <p:spPr>
            <a:xfrm flipH="1">
              <a:off x="2704011" y="4101739"/>
              <a:ext cx="1" cy="326571"/>
            </a:xfrm>
            <a:prstGeom prst="line">
              <a:avLst/>
            </a:prstGeom>
            <a:ln w="57150">
              <a:prstDash val="sysDash"/>
            </a:ln>
          </p:spPr>
          <p:style>
            <a:lnRef idx="3">
              <a:schemeClr val="accent6"/>
            </a:lnRef>
            <a:fillRef idx="0">
              <a:schemeClr val="accent6"/>
            </a:fillRef>
            <a:effectRef idx="2">
              <a:schemeClr val="accent6"/>
            </a:effectRef>
            <a:fontRef idx="minor">
              <a:schemeClr val="tx1"/>
            </a:fontRef>
          </p:style>
        </p:cxnSp>
        <p:cxnSp>
          <p:nvCxnSpPr>
            <p:cNvPr id="21" name="Conector recto 20"/>
            <p:cNvCxnSpPr/>
            <p:nvPr/>
          </p:nvCxnSpPr>
          <p:spPr>
            <a:xfrm flipH="1">
              <a:off x="9548949" y="4101738"/>
              <a:ext cx="1" cy="326571"/>
            </a:xfrm>
            <a:prstGeom prst="line">
              <a:avLst/>
            </a:prstGeom>
            <a:ln w="57150">
              <a:prstDash val="sysDash"/>
            </a:ln>
          </p:spPr>
          <p:style>
            <a:lnRef idx="3">
              <a:schemeClr val="accent6"/>
            </a:lnRef>
            <a:fillRef idx="0">
              <a:schemeClr val="accent6"/>
            </a:fillRef>
            <a:effectRef idx="2">
              <a:schemeClr val="accent6"/>
            </a:effectRef>
            <a:fontRef idx="minor">
              <a:schemeClr val="tx1"/>
            </a:fontRef>
          </p:style>
        </p:cxnSp>
        <p:cxnSp>
          <p:nvCxnSpPr>
            <p:cNvPr id="22" name="Conector recto 21"/>
            <p:cNvCxnSpPr/>
            <p:nvPr/>
          </p:nvCxnSpPr>
          <p:spPr>
            <a:xfrm flipH="1">
              <a:off x="6017622" y="3827419"/>
              <a:ext cx="1" cy="326571"/>
            </a:xfrm>
            <a:prstGeom prst="line">
              <a:avLst/>
            </a:prstGeom>
            <a:ln w="57150">
              <a:prstDash val="sysDash"/>
            </a:ln>
          </p:spPr>
          <p:style>
            <a:lnRef idx="3">
              <a:schemeClr val="accent6"/>
            </a:lnRef>
            <a:fillRef idx="0">
              <a:schemeClr val="accent6"/>
            </a:fillRef>
            <a:effectRef idx="2">
              <a:schemeClr val="accent6"/>
            </a:effectRef>
            <a:fontRef idx="minor">
              <a:schemeClr val="tx1"/>
            </a:fontRef>
          </p:style>
        </p:cxnSp>
      </p:grpSp>
      <p:sp>
        <p:nvSpPr>
          <p:cNvPr id="10" name="CuadroTexto 9">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Ficha de Indicadores de Desempeño</a:t>
            </a:r>
          </a:p>
        </p:txBody>
      </p:sp>
    </p:spTree>
    <p:extLst>
      <p:ext uri="{BB962C8B-B14F-4D97-AF65-F5344CB8AC3E}">
        <p14:creationId xmlns:p14="http://schemas.microsoft.com/office/powerpoint/2010/main" val="201690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92524" y="2508843"/>
            <a:ext cx="11406953" cy="1092607"/>
          </a:xfrm>
          <a:prstGeom prst="rect">
            <a:avLst/>
          </a:prstGeom>
          <a:noFill/>
        </p:spPr>
        <p:txBody>
          <a:bodyPr wrap="square" rtlCol="0">
            <a:spAutoFit/>
          </a:bodyPr>
          <a:lstStyle/>
          <a:p>
            <a:pPr algn="just"/>
            <a:r>
              <a:rPr lang="es-MX" sz="1200" b="1" dirty="0">
                <a:latin typeface="Montserrat" panose="00000500000000000000" pitchFamily="50" charset="0"/>
              </a:rPr>
              <a:t>14. Metas:</a:t>
            </a:r>
          </a:p>
          <a:p>
            <a:pPr algn="just"/>
            <a:endParaRPr lang="es-MX" sz="500" b="1" dirty="0">
              <a:latin typeface="Montserrat" panose="00000500000000000000" pitchFamily="50" charset="0"/>
            </a:endParaRPr>
          </a:p>
          <a:p>
            <a:pPr algn="just"/>
            <a:r>
              <a:rPr lang="es-MX" sz="1200" dirty="0">
                <a:latin typeface="Montserrat" panose="00000500000000000000" pitchFamily="50" charset="0"/>
              </a:rPr>
              <a:t>Las metas son los resultados que se esperan que ocurran durante y una vez finalizada la vigencia o un periodo específico del programa; indican atributos concretos que se quieren lograr o conseguir mediante la intervención del programa.</a:t>
            </a:r>
          </a:p>
          <a:p>
            <a:pPr algn="just"/>
            <a:endParaRPr lang="es-MX" sz="1200" b="1" dirty="0">
              <a:latin typeface="Montserrat" panose="00000500000000000000" pitchFamily="50" charset="0"/>
            </a:endParaRPr>
          </a:p>
          <a:p>
            <a:pPr algn="ctr"/>
            <a:r>
              <a:rPr lang="es-MX" sz="1200" b="1" dirty="0">
                <a:latin typeface="Montserrat" panose="00000500000000000000" pitchFamily="50" charset="0"/>
              </a:rPr>
              <a:t>NECESARIAMENTE ESTÁN EXPRESADAS DE FORMA NUMÉRICA. </a:t>
            </a:r>
          </a:p>
        </p:txBody>
      </p:sp>
      <p:pic>
        <p:nvPicPr>
          <p:cNvPr id="5" name="Imagen 4"/>
          <p:cNvPicPr>
            <a:picLocks noChangeAspect="1"/>
          </p:cNvPicPr>
          <p:nvPr/>
        </p:nvPicPr>
        <p:blipFill rotWithShape="1">
          <a:blip r:embed="rId2"/>
          <a:srcRect b="40282"/>
          <a:stretch/>
        </p:blipFill>
        <p:spPr>
          <a:xfrm>
            <a:off x="392524" y="985774"/>
            <a:ext cx="11406953" cy="1470043"/>
          </a:xfrm>
          <a:prstGeom prst="rect">
            <a:avLst/>
          </a:prstGeom>
        </p:spPr>
      </p:pic>
      <p:grpSp>
        <p:nvGrpSpPr>
          <p:cNvPr id="9" name="Grupo 8"/>
          <p:cNvGrpSpPr/>
          <p:nvPr/>
        </p:nvGrpSpPr>
        <p:grpSpPr>
          <a:xfrm>
            <a:off x="847630" y="3986867"/>
            <a:ext cx="10795541" cy="1988125"/>
            <a:chOff x="581848" y="2885132"/>
            <a:chExt cx="11310198" cy="2945411"/>
          </a:xfrm>
        </p:grpSpPr>
        <p:sp>
          <p:nvSpPr>
            <p:cNvPr id="10" name="CuadroTexto 9"/>
            <p:cNvSpPr txBox="1"/>
            <p:nvPr/>
          </p:nvSpPr>
          <p:spPr>
            <a:xfrm>
              <a:off x="2738465" y="5075061"/>
              <a:ext cx="2967410" cy="755481"/>
            </a:xfrm>
            <a:prstGeom prst="rect">
              <a:avLst/>
            </a:prstGeom>
            <a:noFill/>
          </p:spPr>
          <p:txBody>
            <a:bodyPr wrap="square" rtlCol="0">
              <a:spAutoFit/>
            </a:bodyPr>
            <a:lstStyle/>
            <a:p>
              <a:pPr algn="just"/>
              <a:r>
                <a:rPr lang="es-MX" sz="1200" dirty="0">
                  <a:latin typeface="Montserrat" panose="00000500000000000000" pitchFamily="50" charset="0"/>
                </a:rPr>
                <a:t>Congruentes con los plazos para lograrse.</a:t>
              </a:r>
            </a:p>
          </p:txBody>
        </p:sp>
        <p:sp>
          <p:nvSpPr>
            <p:cNvPr id="11" name="CuadroTexto 10"/>
            <p:cNvSpPr txBox="1"/>
            <p:nvPr/>
          </p:nvSpPr>
          <p:spPr>
            <a:xfrm>
              <a:off x="2738465" y="2885132"/>
              <a:ext cx="3075714" cy="755481"/>
            </a:xfrm>
            <a:prstGeom prst="rect">
              <a:avLst/>
            </a:prstGeom>
            <a:noFill/>
          </p:spPr>
          <p:txBody>
            <a:bodyPr wrap="square" rtlCol="0">
              <a:spAutoFit/>
            </a:bodyPr>
            <a:lstStyle/>
            <a:p>
              <a:pPr algn="just"/>
              <a:r>
                <a:rPr lang="es-MX" sz="1200" dirty="0">
                  <a:latin typeface="Montserrat" panose="00000500000000000000" pitchFamily="50" charset="0"/>
                </a:rPr>
                <a:t>Cuantificables en términos numéricos.</a:t>
              </a:r>
            </a:p>
          </p:txBody>
        </p:sp>
        <p:sp>
          <p:nvSpPr>
            <p:cNvPr id="12" name="CuadroTexto 11"/>
            <p:cNvSpPr txBox="1"/>
            <p:nvPr/>
          </p:nvSpPr>
          <p:spPr>
            <a:xfrm>
              <a:off x="2743630" y="3947925"/>
              <a:ext cx="3091989" cy="755481"/>
            </a:xfrm>
            <a:prstGeom prst="rect">
              <a:avLst/>
            </a:prstGeom>
            <a:noFill/>
          </p:spPr>
          <p:txBody>
            <a:bodyPr wrap="square" rtlCol="0">
              <a:spAutoFit/>
            </a:bodyPr>
            <a:lstStyle/>
            <a:p>
              <a:pPr algn="just"/>
              <a:r>
                <a:rPr lang="es-MX" sz="1200" dirty="0">
                  <a:latin typeface="Montserrat" panose="00000500000000000000" pitchFamily="50" charset="0"/>
                </a:rPr>
                <a:t>Directamente relacionadas con el objetivo.</a:t>
              </a:r>
            </a:p>
          </p:txBody>
        </p:sp>
        <p:sp>
          <p:nvSpPr>
            <p:cNvPr id="13" name="CuadroTexto 12"/>
            <p:cNvSpPr txBox="1"/>
            <p:nvPr/>
          </p:nvSpPr>
          <p:spPr>
            <a:xfrm>
              <a:off x="8203886" y="3005002"/>
              <a:ext cx="3489250" cy="453289"/>
            </a:xfrm>
            <a:prstGeom prst="rect">
              <a:avLst/>
            </a:prstGeom>
            <a:noFill/>
          </p:spPr>
          <p:txBody>
            <a:bodyPr wrap="square" rtlCol="0">
              <a:spAutoFit/>
            </a:bodyPr>
            <a:lstStyle/>
            <a:p>
              <a:pPr algn="just"/>
              <a:r>
                <a:rPr lang="es-MX" sz="1200" dirty="0">
                  <a:latin typeface="Montserrat" panose="00000500000000000000" pitchFamily="50" charset="0"/>
                </a:rPr>
                <a:t>Realistas, factibles y retadoras.</a:t>
              </a:r>
            </a:p>
          </p:txBody>
        </p:sp>
        <p:sp>
          <p:nvSpPr>
            <p:cNvPr id="14" name="CuadroTexto 13"/>
            <p:cNvSpPr txBox="1"/>
            <p:nvPr/>
          </p:nvSpPr>
          <p:spPr>
            <a:xfrm>
              <a:off x="8217643" y="4028431"/>
              <a:ext cx="3598665" cy="453289"/>
            </a:xfrm>
            <a:prstGeom prst="rect">
              <a:avLst/>
            </a:prstGeom>
            <a:noFill/>
          </p:spPr>
          <p:txBody>
            <a:bodyPr wrap="square" rtlCol="0">
              <a:spAutoFit/>
            </a:bodyPr>
            <a:lstStyle/>
            <a:p>
              <a:pPr algn="just"/>
              <a:r>
                <a:rPr lang="es-MX" sz="1200" dirty="0">
                  <a:latin typeface="Montserrat" panose="00000500000000000000" pitchFamily="50" charset="0"/>
                </a:rPr>
                <a:t>Orientadas al impacto del programa.</a:t>
              </a:r>
            </a:p>
          </p:txBody>
        </p:sp>
        <p:sp>
          <p:nvSpPr>
            <p:cNvPr id="15" name="CuadroTexto 14"/>
            <p:cNvSpPr txBox="1"/>
            <p:nvPr/>
          </p:nvSpPr>
          <p:spPr>
            <a:xfrm>
              <a:off x="8203886" y="4873002"/>
              <a:ext cx="3688160" cy="957541"/>
            </a:xfrm>
            <a:prstGeom prst="rect">
              <a:avLst/>
            </a:prstGeom>
            <a:noFill/>
          </p:spPr>
          <p:txBody>
            <a:bodyPr wrap="square" rtlCol="0">
              <a:spAutoFit/>
            </a:bodyPr>
            <a:lstStyle/>
            <a:p>
              <a:pPr algn="just"/>
              <a:r>
                <a:rPr lang="es-MX" sz="1200" dirty="0">
                  <a:latin typeface="Montserrat" panose="00000500000000000000" pitchFamily="50" charset="0"/>
                </a:rPr>
                <a:t>Tanto el tipo de valor como la unidad de medida, deber ser los mismos en el indicador y su meta. </a:t>
              </a:r>
            </a:p>
          </p:txBody>
        </p:sp>
        <p:grpSp>
          <p:nvGrpSpPr>
            <p:cNvPr id="16" name="Grupo 15"/>
            <p:cNvGrpSpPr/>
            <p:nvPr/>
          </p:nvGrpSpPr>
          <p:grpSpPr>
            <a:xfrm>
              <a:off x="650892" y="2961244"/>
              <a:ext cx="2145629" cy="435052"/>
              <a:chOff x="650892" y="2961244"/>
              <a:chExt cx="2145629" cy="435052"/>
            </a:xfrm>
          </p:grpSpPr>
          <p:sp>
            <p:nvSpPr>
              <p:cNvPr id="32" name="Rectángulo redondeado 31"/>
              <p:cNvSpPr/>
              <p:nvPr/>
            </p:nvSpPr>
            <p:spPr>
              <a:xfrm>
                <a:off x="764521" y="2994735"/>
                <a:ext cx="2032000" cy="3918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b="1"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M</a:t>
                </a:r>
                <a:r>
                  <a:rPr lang="es-MX"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edibles:</a:t>
                </a:r>
              </a:p>
            </p:txBody>
          </p:sp>
          <p:sp>
            <p:nvSpPr>
              <p:cNvPr id="33" name="Elipse 32"/>
              <p:cNvSpPr/>
              <p:nvPr/>
            </p:nvSpPr>
            <p:spPr>
              <a:xfrm>
                <a:off x="650892" y="2961244"/>
                <a:ext cx="397500" cy="4350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latin typeface="Montserrat" panose="00000500000000000000" pitchFamily="50" charset="0"/>
                  </a:rPr>
                  <a:t>M</a:t>
                </a:r>
              </a:p>
            </p:txBody>
          </p:sp>
        </p:grpSp>
        <p:grpSp>
          <p:nvGrpSpPr>
            <p:cNvPr id="17" name="Grupo 16"/>
            <p:cNvGrpSpPr/>
            <p:nvPr/>
          </p:nvGrpSpPr>
          <p:grpSpPr>
            <a:xfrm>
              <a:off x="603063" y="4017953"/>
              <a:ext cx="2178944" cy="435052"/>
              <a:chOff x="603063" y="4017953"/>
              <a:chExt cx="2178944" cy="435052"/>
            </a:xfrm>
          </p:grpSpPr>
          <p:sp>
            <p:nvSpPr>
              <p:cNvPr id="30" name="Rectángulo redondeado 29"/>
              <p:cNvSpPr/>
              <p:nvPr/>
            </p:nvSpPr>
            <p:spPr>
              <a:xfrm>
                <a:off x="750007" y="4046330"/>
                <a:ext cx="2032000" cy="3918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b="1"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E</a:t>
                </a:r>
                <a:r>
                  <a:rPr lang="es-MX"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specíficas:</a:t>
                </a:r>
              </a:p>
            </p:txBody>
          </p:sp>
          <p:sp>
            <p:nvSpPr>
              <p:cNvPr id="31" name="Elipse 30"/>
              <p:cNvSpPr/>
              <p:nvPr/>
            </p:nvSpPr>
            <p:spPr>
              <a:xfrm>
                <a:off x="603063" y="4017953"/>
                <a:ext cx="397500" cy="4350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latin typeface="Montserrat" panose="00000500000000000000" pitchFamily="50" charset="0"/>
                  </a:rPr>
                  <a:t>E</a:t>
                </a:r>
              </a:p>
            </p:txBody>
          </p:sp>
        </p:grpSp>
        <p:grpSp>
          <p:nvGrpSpPr>
            <p:cNvPr id="18" name="Grupo 17"/>
            <p:cNvGrpSpPr/>
            <p:nvPr/>
          </p:nvGrpSpPr>
          <p:grpSpPr>
            <a:xfrm>
              <a:off x="581848" y="5157184"/>
              <a:ext cx="2213844" cy="438824"/>
              <a:chOff x="581848" y="5157184"/>
              <a:chExt cx="2213844" cy="438824"/>
            </a:xfrm>
          </p:grpSpPr>
          <p:sp>
            <p:nvSpPr>
              <p:cNvPr id="28" name="Rectángulo redondeado 27"/>
              <p:cNvSpPr/>
              <p:nvPr/>
            </p:nvSpPr>
            <p:spPr>
              <a:xfrm>
                <a:off x="763692" y="5204123"/>
                <a:ext cx="2032000" cy="39188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b="1"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T</a:t>
                </a:r>
                <a:r>
                  <a:rPr lang="es-MX"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emporales:</a:t>
                </a:r>
              </a:p>
            </p:txBody>
          </p:sp>
          <p:sp>
            <p:nvSpPr>
              <p:cNvPr id="29" name="Elipse 28"/>
              <p:cNvSpPr/>
              <p:nvPr/>
            </p:nvSpPr>
            <p:spPr>
              <a:xfrm>
                <a:off x="581848" y="5157184"/>
                <a:ext cx="397500" cy="4350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latin typeface="Montserrat" panose="00000500000000000000" pitchFamily="50" charset="0"/>
                  </a:rPr>
                  <a:t>T</a:t>
                </a:r>
              </a:p>
            </p:txBody>
          </p:sp>
        </p:grpSp>
        <p:grpSp>
          <p:nvGrpSpPr>
            <p:cNvPr id="19" name="Grupo 18"/>
            <p:cNvGrpSpPr/>
            <p:nvPr/>
          </p:nvGrpSpPr>
          <p:grpSpPr>
            <a:xfrm>
              <a:off x="6003063" y="2970498"/>
              <a:ext cx="2255566" cy="435052"/>
              <a:chOff x="6003063" y="2970498"/>
              <a:chExt cx="2255566" cy="435052"/>
            </a:xfrm>
          </p:grpSpPr>
          <p:sp>
            <p:nvSpPr>
              <p:cNvPr id="26" name="Rectángulo redondeado 25"/>
              <p:cNvSpPr/>
              <p:nvPr/>
            </p:nvSpPr>
            <p:spPr>
              <a:xfrm>
                <a:off x="6279679" y="3000010"/>
                <a:ext cx="1978950" cy="3918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b="1"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A</a:t>
                </a:r>
                <a:r>
                  <a:rPr lang="es-MX"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lcanzables:</a:t>
                </a:r>
              </a:p>
            </p:txBody>
          </p:sp>
          <p:sp>
            <p:nvSpPr>
              <p:cNvPr id="27" name="Elipse 26"/>
              <p:cNvSpPr/>
              <p:nvPr/>
            </p:nvSpPr>
            <p:spPr>
              <a:xfrm>
                <a:off x="6003063" y="2970498"/>
                <a:ext cx="397500" cy="4350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latin typeface="Montserrat" panose="00000500000000000000" pitchFamily="50" charset="0"/>
                  </a:rPr>
                  <a:t>A</a:t>
                </a:r>
              </a:p>
            </p:txBody>
          </p:sp>
        </p:grpSp>
        <p:grpSp>
          <p:nvGrpSpPr>
            <p:cNvPr id="20" name="Grupo 19"/>
            <p:cNvGrpSpPr/>
            <p:nvPr/>
          </p:nvGrpSpPr>
          <p:grpSpPr>
            <a:xfrm>
              <a:off x="6007837" y="3984086"/>
              <a:ext cx="2250791" cy="435052"/>
              <a:chOff x="6007837" y="3984086"/>
              <a:chExt cx="2250791" cy="435052"/>
            </a:xfrm>
          </p:grpSpPr>
          <p:sp>
            <p:nvSpPr>
              <p:cNvPr id="24" name="Rectángulo redondeado 23"/>
              <p:cNvSpPr/>
              <p:nvPr/>
            </p:nvSpPr>
            <p:spPr>
              <a:xfrm>
                <a:off x="6226628" y="4017094"/>
                <a:ext cx="2032000" cy="39188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b="1"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R</a:t>
                </a:r>
                <a:r>
                  <a:rPr lang="es-MX"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esultados:</a:t>
                </a:r>
              </a:p>
            </p:txBody>
          </p:sp>
          <p:sp>
            <p:nvSpPr>
              <p:cNvPr id="25" name="Elipse 24"/>
              <p:cNvSpPr/>
              <p:nvPr/>
            </p:nvSpPr>
            <p:spPr>
              <a:xfrm>
                <a:off x="6007837" y="3984086"/>
                <a:ext cx="397500" cy="4350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latin typeface="Montserrat" panose="00000500000000000000" pitchFamily="50" charset="0"/>
                  </a:rPr>
                  <a:t>R</a:t>
                </a:r>
              </a:p>
            </p:txBody>
          </p:sp>
        </p:grpSp>
        <p:grpSp>
          <p:nvGrpSpPr>
            <p:cNvPr id="21" name="Grupo 20"/>
            <p:cNvGrpSpPr/>
            <p:nvPr/>
          </p:nvGrpSpPr>
          <p:grpSpPr>
            <a:xfrm>
              <a:off x="6001407" y="5123878"/>
              <a:ext cx="2257221" cy="440052"/>
              <a:chOff x="6001407" y="5123878"/>
              <a:chExt cx="2257221" cy="440052"/>
            </a:xfrm>
          </p:grpSpPr>
          <p:sp>
            <p:nvSpPr>
              <p:cNvPr id="22" name="Rectángulo redondeado 21"/>
              <p:cNvSpPr/>
              <p:nvPr/>
            </p:nvSpPr>
            <p:spPr>
              <a:xfrm>
                <a:off x="6226628" y="5128880"/>
                <a:ext cx="2032000" cy="43505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b="1"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C</a:t>
                </a:r>
                <a:r>
                  <a:rPr lang="es-MX"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ongruencia</a:t>
                </a:r>
                <a:r>
                  <a:rPr lang="es-MX" b="1"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a:t>
                </a:r>
              </a:p>
            </p:txBody>
          </p:sp>
          <p:sp>
            <p:nvSpPr>
              <p:cNvPr id="23" name="Elipse 22"/>
              <p:cNvSpPr/>
              <p:nvPr/>
            </p:nvSpPr>
            <p:spPr>
              <a:xfrm>
                <a:off x="6001407" y="5123878"/>
                <a:ext cx="397500" cy="4350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latin typeface="Montserrat" panose="00000500000000000000" pitchFamily="50" charset="0"/>
                  </a:rPr>
                  <a:t>C</a:t>
                </a:r>
              </a:p>
            </p:txBody>
          </p:sp>
        </p:grpSp>
      </p:grpSp>
      <p:sp>
        <p:nvSpPr>
          <p:cNvPr id="34" name="CuadroTexto 33">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Ficha de Indicadores de Desempeño</a:t>
            </a:r>
          </a:p>
        </p:txBody>
      </p:sp>
    </p:spTree>
    <p:extLst>
      <p:ext uri="{BB962C8B-B14F-4D97-AF65-F5344CB8AC3E}">
        <p14:creationId xmlns:p14="http://schemas.microsoft.com/office/powerpoint/2010/main" val="1706551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92524" y="2508843"/>
            <a:ext cx="11406953" cy="353943"/>
          </a:xfrm>
          <a:prstGeom prst="rect">
            <a:avLst/>
          </a:prstGeom>
          <a:noFill/>
        </p:spPr>
        <p:txBody>
          <a:bodyPr wrap="square" rtlCol="0">
            <a:spAutoFit/>
          </a:bodyPr>
          <a:lstStyle/>
          <a:p>
            <a:pPr algn="just"/>
            <a:r>
              <a:rPr lang="es-MX" sz="1200" b="1" dirty="0">
                <a:latin typeface="Montserrat" panose="00000500000000000000" pitchFamily="50" charset="0"/>
              </a:rPr>
              <a:t>14. Metas:</a:t>
            </a:r>
          </a:p>
          <a:p>
            <a:pPr algn="just"/>
            <a:endParaRPr lang="es-MX" sz="500" b="1" dirty="0">
              <a:latin typeface="Montserrat" panose="00000500000000000000" pitchFamily="50" charset="0"/>
            </a:endParaRPr>
          </a:p>
        </p:txBody>
      </p:sp>
      <p:pic>
        <p:nvPicPr>
          <p:cNvPr id="5" name="Imagen 4"/>
          <p:cNvPicPr>
            <a:picLocks noChangeAspect="1"/>
          </p:cNvPicPr>
          <p:nvPr/>
        </p:nvPicPr>
        <p:blipFill rotWithShape="1">
          <a:blip r:embed="rId2"/>
          <a:srcRect b="40282"/>
          <a:stretch/>
        </p:blipFill>
        <p:spPr>
          <a:xfrm>
            <a:off x="392524" y="985774"/>
            <a:ext cx="11406953" cy="1470043"/>
          </a:xfrm>
          <a:prstGeom prst="rect">
            <a:avLst/>
          </a:prstGeom>
        </p:spPr>
      </p:pic>
      <p:graphicFrame>
        <p:nvGraphicFramePr>
          <p:cNvPr id="2" name="Diagrama 1"/>
          <p:cNvGraphicFramePr/>
          <p:nvPr>
            <p:extLst>
              <p:ext uri="{D42A27DB-BD31-4B8C-83A1-F6EECF244321}">
                <p14:modId xmlns:p14="http://schemas.microsoft.com/office/powerpoint/2010/main" val="3331363891"/>
              </p:ext>
            </p:extLst>
          </p:nvPr>
        </p:nvGraphicFramePr>
        <p:xfrm>
          <a:off x="2032000" y="158181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5146767" y="5212080"/>
            <a:ext cx="2063931" cy="646331"/>
          </a:xfrm>
          <a:prstGeom prst="rect">
            <a:avLst/>
          </a:prstGeom>
          <a:noFill/>
        </p:spPr>
        <p:txBody>
          <a:bodyPr wrap="square" rtlCol="0">
            <a:spAutoFit/>
          </a:bodyPr>
          <a:lstStyle/>
          <a:p>
            <a:pPr algn="just"/>
            <a:r>
              <a:rPr lang="es-MX" sz="1200" dirty="0">
                <a:latin typeface="Montserrat" panose="00000500000000000000" pitchFamily="50" charset="0"/>
              </a:rPr>
              <a:t>Se asume un nivel finito y esperado de insumos, actividades y productos.</a:t>
            </a:r>
          </a:p>
        </p:txBody>
      </p:sp>
      <p:sp>
        <p:nvSpPr>
          <p:cNvPr id="34" name="CuadroTexto 33"/>
          <p:cNvSpPr txBox="1"/>
          <p:nvPr/>
        </p:nvSpPr>
        <p:spPr>
          <a:xfrm>
            <a:off x="8277497" y="5185954"/>
            <a:ext cx="2063931" cy="646331"/>
          </a:xfrm>
          <a:prstGeom prst="rect">
            <a:avLst/>
          </a:prstGeom>
          <a:noFill/>
        </p:spPr>
        <p:txBody>
          <a:bodyPr wrap="square" rtlCol="0">
            <a:spAutoFit/>
          </a:bodyPr>
          <a:lstStyle/>
          <a:p>
            <a:pPr algn="just"/>
            <a:r>
              <a:rPr lang="es-MX" sz="1200" dirty="0">
                <a:latin typeface="Montserrat" panose="00000500000000000000" pitchFamily="50" charset="0"/>
              </a:rPr>
              <a:t>Nivel deseado de desempeño a lograr en un tiempo determinado.</a:t>
            </a:r>
          </a:p>
        </p:txBody>
      </p:sp>
      <p:sp>
        <p:nvSpPr>
          <p:cNvPr id="9" name="CuadroTexto 8">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Ficha de Indicadores de Desempeño</a:t>
            </a:r>
          </a:p>
        </p:txBody>
      </p:sp>
    </p:spTree>
    <p:extLst>
      <p:ext uri="{BB962C8B-B14F-4D97-AF65-F5344CB8AC3E}">
        <p14:creationId xmlns:p14="http://schemas.microsoft.com/office/powerpoint/2010/main" val="1503719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79417" y="4099698"/>
            <a:ext cx="3191692" cy="1015663"/>
          </a:xfrm>
          <a:prstGeom prst="rect">
            <a:avLst/>
          </a:prstGeom>
          <a:noFill/>
        </p:spPr>
        <p:txBody>
          <a:bodyPr wrap="square" rtlCol="0">
            <a:spAutoFit/>
          </a:bodyPr>
          <a:lstStyle/>
          <a:p>
            <a:pPr algn="just"/>
            <a:r>
              <a:rPr lang="es-MX" sz="1200" b="1" dirty="0">
                <a:latin typeface="Montserrat" panose="00000500000000000000" pitchFamily="50" charset="0"/>
              </a:rPr>
              <a:t>Parámetro de Semaforización:</a:t>
            </a:r>
          </a:p>
          <a:p>
            <a:pPr algn="just"/>
            <a:endParaRPr lang="es-MX" sz="1200" b="1" dirty="0">
              <a:latin typeface="Montserrat" panose="00000500000000000000" pitchFamily="50" charset="0"/>
            </a:endParaRPr>
          </a:p>
          <a:p>
            <a:pPr algn="just"/>
            <a:r>
              <a:rPr lang="es-MX" sz="1200" dirty="0">
                <a:latin typeface="Montserrat" panose="00000500000000000000" pitchFamily="50" charset="0"/>
              </a:rPr>
              <a:t>Mediante estos se puede señalar si se cumplió o no la meta.</a:t>
            </a:r>
          </a:p>
          <a:p>
            <a:pPr algn="just"/>
            <a:endParaRPr lang="es-MX" sz="1200" b="1" dirty="0">
              <a:latin typeface="Montserrat" panose="00000500000000000000" pitchFamily="50" charset="0"/>
            </a:endParaRPr>
          </a:p>
        </p:txBody>
      </p:sp>
      <p:pic>
        <p:nvPicPr>
          <p:cNvPr id="2" name="Imagen 1"/>
          <p:cNvPicPr>
            <a:picLocks noChangeAspect="1"/>
          </p:cNvPicPr>
          <p:nvPr/>
        </p:nvPicPr>
        <p:blipFill>
          <a:blip r:embed="rId2"/>
          <a:stretch>
            <a:fillRect/>
          </a:stretch>
        </p:blipFill>
        <p:spPr>
          <a:xfrm>
            <a:off x="225786" y="1047521"/>
            <a:ext cx="11573691" cy="1607379"/>
          </a:xfrm>
          <a:prstGeom prst="rect">
            <a:avLst/>
          </a:prstGeom>
        </p:spPr>
      </p:pic>
      <p:pic>
        <p:nvPicPr>
          <p:cNvPr id="4" name="Imagen 3"/>
          <p:cNvPicPr>
            <a:picLocks noChangeAspect="1"/>
          </p:cNvPicPr>
          <p:nvPr/>
        </p:nvPicPr>
        <p:blipFill rotWithShape="1">
          <a:blip r:embed="rId3"/>
          <a:srcRect l="10176" t="17589" r="16534" b="9196"/>
          <a:stretch/>
        </p:blipFill>
        <p:spPr>
          <a:xfrm>
            <a:off x="4432660" y="2824718"/>
            <a:ext cx="6348550" cy="3565624"/>
          </a:xfrm>
          <a:prstGeom prst="rect">
            <a:avLst/>
          </a:prstGeom>
        </p:spPr>
      </p:pic>
      <p:sp>
        <p:nvSpPr>
          <p:cNvPr id="6" name="CuadroTexto 5">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Ficha de Indicadores de Desempeño</a:t>
            </a:r>
          </a:p>
        </p:txBody>
      </p:sp>
    </p:spTree>
    <p:extLst>
      <p:ext uri="{BB962C8B-B14F-4D97-AF65-F5344CB8AC3E}">
        <p14:creationId xmlns:p14="http://schemas.microsoft.com/office/powerpoint/2010/main" val="2002726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89621" y="1234236"/>
            <a:ext cx="11412759" cy="1219253"/>
          </a:xfrm>
          <a:prstGeom prst="rect">
            <a:avLst/>
          </a:prstGeom>
        </p:spPr>
      </p:pic>
      <p:sp>
        <p:nvSpPr>
          <p:cNvPr id="5" name="CuadroTexto 4"/>
          <p:cNvSpPr txBox="1"/>
          <p:nvPr/>
        </p:nvSpPr>
        <p:spPr>
          <a:xfrm>
            <a:off x="611689" y="2963875"/>
            <a:ext cx="4794069" cy="1015663"/>
          </a:xfrm>
          <a:prstGeom prst="rect">
            <a:avLst/>
          </a:prstGeom>
          <a:noFill/>
        </p:spPr>
        <p:txBody>
          <a:bodyPr wrap="square" rtlCol="0">
            <a:spAutoFit/>
          </a:bodyPr>
          <a:lstStyle/>
          <a:p>
            <a:pPr algn="ctr"/>
            <a:r>
              <a:rPr lang="es-MX" sz="1200" b="1" dirty="0">
                <a:latin typeface="Montserrat" panose="00000500000000000000" pitchFamily="50" charset="0"/>
              </a:rPr>
              <a:t>15. Cobertura geográfica:</a:t>
            </a:r>
          </a:p>
          <a:p>
            <a:pPr algn="just"/>
            <a:endParaRPr lang="es-MX" sz="1200" dirty="0">
              <a:latin typeface="Montserrat" panose="00000500000000000000" pitchFamily="50" charset="0"/>
            </a:endParaRPr>
          </a:p>
          <a:p>
            <a:pPr algn="just"/>
            <a:r>
              <a:rPr lang="es-MX" sz="1200" dirty="0">
                <a:latin typeface="Montserrat" panose="00000500000000000000" pitchFamily="50" charset="0"/>
              </a:rPr>
              <a:t>Espacio en el cual el indicador presentado tiene cobertura (Nacional, Entidad Federativa, Municipal, Ciudades Urbanas, Localidades).</a:t>
            </a:r>
          </a:p>
        </p:txBody>
      </p:sp>
      <p:sp>
        <p:nvSpPr>
          <p:cNvPr id="6" name="CuadroTexto 5"/>
          <p:cNvSpPr txBox="1"/>
          <p:nvPr/>
        </p:nvSpPr>
        <p:spPr>
          <a:xfrm>
            <a:off x="6396446" y="2975544"/>
            <a:ext cx="4794069" cy="1015663"/>
          </a:xfrm>
          <a:prstGeom prst="rect">
            <a:avLst/>
          </a:prstGeom>
          <a:noFill/>
        </p:spPr>
        <p:txBody>
          <a:bodyPr wrap="square" rtlCol="0">
            <a:spAutoFit/>
          </a:bodyPr>
          <a:lstStyle/>
          <a:p>
            <a:pPr algn="ctr"/>
            <a:r>
              <a:rPr lang="es-MX" sz="1200" b="1" dirty="0">
                <a:latin typeface="Montserrat" panose="00000500000000000000" pitchFamily="50" charset="0"/>
              </a:rPr>
              <a:t>16. Fecha de actualización:</a:t>
            </a:r>
          </a:p>
          <a:p>
            <a:pPr algn="just"/>
            <a:endParaRPr lang="es-MX" sz="1200" dirty="0">
              <a:latin typeface="Montserrat" panose="00000500000000000000" pitchFamily="50" charset="0"/>
            </a:endParaRPr>
          </a:p>
          <a:p>
            <a:pPr algn="just"/>
            <a:r>
              <a:rPr lang="es-MX" sz="1200" dirty="0">
                <a:latin typeface="Montserrat" panose="00000500000000000000" pitchFamily="50" charset="0"/>
              </a:rPr>
              <a:t>Día, mes y año en el cual el indicador será actualizado, el cual deberá coincidir con la fecha de publicación de las variables para el cálculo. </a:t>
            </a:r>
          </a:p>
        </p:txBody>
      </p:sp>
      <p:sp>
        <p:nvSpPr>
          <p:cNvPr id="7" name="CuadroTexto 6"/>
          <p:cNvSpPr txBox="1"/>
          <p:nvPr/>
        </p:nvSpPr>
        <p:spPr>
          <a:xfrm>
            <a:off x="3230792" y="4697086"/>
            <a:ext cx="4794069" cy="830997"/>
          </a:xfrm>
          <a:prstGeom prst="rect">
            <a:avLst/>
          </a:prstGeom>
          <a:noFill/>
        </p:spPr>
        <p:txBody>
          <a:bodyPr wrap="square" rtlCol="0">
            <a:spAutoFit/>
          </a:bodyPr>
          <a:lstStyle/>
          <a:p>
            <a:pPr algn="ctr"/>
            <a:r>
              <a:rPr lang="es-MX" sz="1200" b="1" dirty="0">
                <a:latin typeface="Montserrat" panose="00000500000000000000" pitchFamily="50" charset="0"/>
              </a:rPr>
              <a:t>17. Disponibilidad:</a:t>
            </a:r>
          </a:p>
          <a:p>
            <a:pPr algn="just"/>
            <a:endParaRPr lang="es-MX" sz="1200" dirty="0">
              <a:latin typeface="Montserrat" panose="00000500000000000000" pitchFamily="50" charset="0"/>
            </a:endParaRPr>
          </a:p>
          <a:p>
            <a:pPr algn="just"/>
            <a:r>
              <a:rPr lang="es-MX" sz="1200" dirty="0">
                <a:latin typeface="Montserrat" panose="00000500000000000000" pitchFamily="50" charset="0"/>
              </a:rPr>
              <a:t>Registrar la fecha en la cual el indicador se empezó a medir y pueda ser comparable.</a:t>
            </a:r>
          </a:p>
        </p:txBody>
      </p:sp>
      <p:sp>
        <p:nvSpPr>
          <p:cNvPr id="9" name="CuadroTexto 8">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Ficha de Indicadores de Desempeño</a:t>
            </a:r>
          </a:p>
        </p:txBody>
      </p:sp>
    </p:spTree>
    <p:extLst>
      <p:ext uri="{BB962C8B-B14F-4D97-AF65-F5344CB8AC3E}">
        <p14:creationId xmlns:p14="http://schemas.microsoft.com/office/powerpoint/2010/main" val="267573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F711F15A-0CE5-4F40-9903-C94AEA90AD1F}"/>
              </a:ext>
            </a:extLst>
          </p:cNvPr>
          <p:cNvSpPr txBox="1"/>
          <p:nvPr/>
        </p:nvSpPr>
        <p:spPr>
          <a:xfrm>
            <a:off x="7341325" y="104504"/>
            <a:ext cx="4754879" cy="523220"/>
          </a:xfrm>
          <a:prstGeom prst="rect">
            <a:avLst/>
          </a:prstGeom>
          <a:noFill/>
        </p:spPr>
        <p:txBody>
          <a:bodyPr wrap="square" rtlCol="0">
            <a:spAutoFit/>
          </a:bodyPr>
          <a:lstStyle/>
          <a:p>
            <a:pPr algn="ctr"/>
            <a:r>
              <a:rPr lang="es-MX" sz="2800" dirty="0">
                <a:solidFill>
                  <a:schemeClr val="bg1"/>
                </a:solidFill>
              </a:rPr>
              <a:t>MIR</a:t>
            </a:r>
          </a:p>
        </p:txBody>
      </p:sp>
      <p:pic>
        <p:nvPicPr>
          <p:cNvPr id="2" name="Imagen 1"/>
          <p:cNvPicPr>
            <a:picLocks noChangeAspect="1"/>
          </p:cNvPicPr>
          <p:nvPr/>
        </p:nvPicPr>
        <p:blipFill>
          <a:blip r:embed="rId2"/>
          <a:stretch>
            <a:fillRect/>
          </a:stretch>
        </p:blipFill>
        <p:spPr>
          <a:xfrm>
            <a:off x="107576" y="1422201"/>
            <a:ext cx="11725835" cy="4784324"/>
          </a:xfrm>
          <a:prstGeom prst="rect">
            <a:avLst/>
          </a:prstGeom>
        </p:spPr>
      </p:pic>
    </p:spTree>
    <p:extLst>
      <p:ext uri="{BB962C8B-B14F-4D97-AF65-F5344CB8AC3E}">
        <p14:creationId xmlns:p14="http://schemas.microsoft.com/office/powerpoint/2010/main" val="1168605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Datos de Contacto</a:t>
            </a:r>
          </a:p>
        </p:txBody>
      </p:sp>
      <p:sp>
        <p:nvSpPr>
          <p:cNvPr id="2" name="CuadroTexto 18">
            <a:extLst>
              <a:ext uri="{FF2B5EF4-FFF2-40B4-BE49-F238E27FC236}">
                <a16:creationId xmlns:a16="http://schemas.microsoft.com/office/drawing/2014/main" id="{730E738F-4567-8606-8E4D-B10C1642806B}"/>
              </a:ext>
            </a:extLst>
          </p:cNvPr>
          <p:cNvSpPr txBox="1"/>
          <p:nvPr/>
        </p:nvSpPr>
        <p:spPr>
          <a:xfrm>
            <a:off x="1309998" y="971550"/>
            <a:ext cx="9734549" cy="4914900"/>
          </a:xfrm>
          <a:prstGeom prst="rect">
            <a:avLst/>
          </a:prstGeom>
          <a:noFill/>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2800" dirty="0"/>
              <a:t>Dirección de Análisis y Evaluación</a:t>
            </a:r>
          </a:p>
          <a:p>
            <a:pPr algn="ctr"/>
            <a:r>
              <a:rPr lang="es-ES" sz="2800" dirty="0"/>
              <a:t>Oscar Hurtado Nieto </a:t>
            </a:r>
          </a:p>
          <a:p>
            <a:pPr algn="ctr"/>
            <a:r>
              <a:rPr lang="es-ES" sz="2800" dirty="0"/>
              <a:t>Ext. 2190</a:t>
            </a:r>
          </a:p>
          <a:p>
            <a:pPr algn="ctr"/>
            <a:r>
              <a:rPr lang="es-ES" sz="2000" u="sng" dirty="0">
                <a:solidFill>
                  <a:srgbClr val="0070C0"/>
                </a:solidFill>
              </a:rPr>
              <a:t>oscar.hurtado69@outlook.com</a:t>
            </a:r>
          </a:p>
          <a:p>
            <a:pPr algn="ctr"/>
            <a:endParaRPr lang="es-ES" sz="2000" dirty="0"/>
          </a:p>
          <a:p>
            <a:pPr algn="ctr"/>
            <a:r>
              <a:rPr lang="es-ES" sz="2800" dirty="0"/>
              <a:t>Mónica Alejandra Olvera Méndez</a:t>
            </a:r>
          </a:p>
          <a:p>
            <a:pPr algn="ctr"/>
            <a:r>
              <a:rPr lang="es-ES" sz="2800" dirty="0"/>
              <a:t>Ext. 2189</a:t>
            </a:r>
          </a:p>
          <a:p>
            <a:pPr algn="ctr"/>
            <a:r>
              <a:rPr lang="es-ES" sz="2000" u="sng" dirty="0">
                <a:solidFill>
                  <a:srgbClr val="0070C0"/>
                </a:solidFill>
                <a:hlinkClick r:id="rId2">
                  <a:extLst>
                    <a:ext uri="{A12FA001-AC4F-418D-AE19-62706E023703}">
                      <ahyp:hlinkClr xmlns:ahyp="http://schemas.microsoft.com/office/drawing/2018/hyperlinkcolor" val="tx"/>
                    </a:ext>
                  </a:extLst>
                </a:hlinkClick>
              </a:rPr>
              <a:t>monica.olvera@slpfinanzas.gob.mx</a:t>
            </a:r>
            <a:endParaRPr lang="es-ES" sz="2000" u="sng" dirty="0">
              <a:solidFill>
                <a:srgbClr val="0070C0"/>
              </a:solidFill>
            </a:endParaRPr>
          </a:p>
          <a:p>
            <a:pPr algn="ctr"/>
            <a:endParaRPr lang="es-ES" sz="2800" dirty="0"/>
          </a:p>
          <a:p>
            <a:pPr algn="ctr"/>
            <a:r>
              <a:rPr lang="es-ES" sz="2800" dirty="0"/>
              <a:t>Luis Daniel Zapata Ramos</a:t>
            </a:r>
          </a:p>
          <a:p>
            <a:pPr algn="ctr"/>
            <a:r>
              <a:rPr lang="es-ES" sz="2800" dirty="0"/>
              <a:t>Ext. 2197</a:t>
            </a:r>
          </a:p>
          <a:p>
            <a:pPr algn="ctr"/>
            <a:r>
              <a:rPr lang="es-ES" sz="2000" u="sng" kern="1200" dirty="0">
                <a:solidFill>
                  <a:srgbClr val="0070C0"/>
                </a:solidFill>
                <a:latin typeface="+mn-lt"/>
                <a:ea typeface="+mn-ea"/>
                <a:cs typeface="+mn-cs"/>
              </a:rPr>
              <a:t>ldanielzapata@hotmail.com</a:t>
            </a:r>
          </a:p>
          <a:p>
            <a:pPr algn="ctr"/>
            <a:endParaRPr lang="es-ES" sz="2800" u="sng" kern="1200" dirty="0">
              <a:solidFill>
                <a:srgbClr val="0070C0"/>
              </a:solidFill>
              <a:latin typeface="+mn-lt"/>
              <a:ea typeface="+mn-ea"/>
              <a:cs typeface="+mn-cs"/>
            </a:endParaRPr>
          </a:p>
          <a:p>
            <a:pPr algn="ctr"/>
            <a:r>
              <a:rPr lang="es-ES" sz="2800" dirty="0"/>
              <a:t>Tel:</a:t>
            </a:r>
            <a:r>
              <a:rPr lang="es-ES" sz="2800" baseline="0" dirty="0"/>
              <a:t> 444 1 44 04 00</a:t>
            </a:r>
            <a:endParaRPr lang="es-ES" sz="2800" dirty="0"/>
          </a:p>
        </p:txBody>
      </p:sp>
    </p:spTree>
    <p:extLst>
      <p:ext uri="{BB962C8B-B14F-4D97-AF65-F5344CB8AC3E}">
        <p14:creationId xmlns:p14="http://schemas.microsoft.com/office/powerpoint/2010/main" val="362070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80423" y="2358024"/>
            <a:ext cx="2583542" cy="72481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000"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Tipo de Indicador</a:t>
            </a:r>
          </a:p>
          <a:p>
            <a:pPr algn="ctr"/>
            <a:r>
              <a:rPr lang="es-MX" sz="2000"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de Desempeño :</a:t>
            </a:r>
          </a:p>
        </p:txBody>
      </p:sp>
      <p:sp>
        <p:nvSpPr>
          <p:cNvPr id="5" name="CuadroTexto 4"/>
          <p:cNvSpPr txBox="1"/>
          <p:nvPr/>
        </p:nvSpPr>
        <p:spPr>
          <a:xfrm>
            <a:off x="3233781" y="2384150"/>
            <a:ext cx="8084458" cy="830997"/>
          </a:xfrm>
          <a:prstGeom prst="rect">
            <a:avLst/>
          </a:prstGeom>
          <a:noFill/>
        </p:spPr>
        <p:txBody>
          <a:bodyPr wrap="square" rtlCol="0">
            <a:spAutoFit/>
          </a:bodyPr>
          <a:lstStyle/>
          <a:p>
            <a:pPr marL="171450" indent="-171450" algn="just">
              <a:buFont typeface="Arial" panose="020B0604020202020204" pitchFamily="34" charset="0"/>
              <a:buChar char="•"/>
            </a:pPr>
            <a:r>
              <a:rPr lang="es-MX" sz="1200" b="1" dirty="0">
                <a:latin typeface="Montserrat" panose="00000500000000000000" pitchFamily="50" charset="0"/>
              </a:rPr>
              <a:t>Estratégico: </a:t>
            </a:r>
            <a:r>
              <a:rPr lang="es-MX" sz="1200" dirty="0">
                <a:latin typeface="Montserrat" panose="00000500000000000000" pitchFamily="50" charset="0"/>
              </a:rPr>
              <a:t>Impacto o resultado de la entrega del producto, visión a LP. Nivel de la MIR: Fin y Propósito.</a:t>
            </a:r>
          </a:p>
          <a:p>
            <a:pPr marL="171450" indent="-171450" algn="just">
              <a:buFont typeface="Arial" panose="020B0604020202020204" pitchFamily="34" charset="0"/>
              <a:buChar char="•"/>
            </a:pPr>
            <a:r>
              <a:rPr lang="es-MX" sz="1200" b="1" dirty="0">
                <a:latin typeface="Montserrat" panose="00000500000000000000" pitchFamily="50" charset="0"/>
              </a:rPr>
              <a:t>Gestión: </a:t>
            </a:r>
            <a:r>
              <a:rPr lang="es-MX" sz="1200" dirty="0">
                <a:latin typeface="Montserrat" panose="00000500000000000000" pitchFamily="50" charset="0"/>
              </a:rPr>
              <a:t>Miden productos, actividades y movilización de insumos, visión a CP. Nivel de la MIR: Componente y Actividad.</a:t>
            </a:r>
          </a:p>
        </p:txBody>
      </p:sp>
      <p:sp>
        <p:nvSpPr>
          <p:cNvPr id="6" name="Rectángulo redondeado 5"/>
          <p:cNvSpPr/>
          <p:nvPr/>
        </p:nvSpPr>
        <p:spPr>
          <a:xfrm>
            <a:off x="480423" y="3461882"/>
            <a:ext cx="2583542" cy="59755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000"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Relación entre variables:</a:t>
            </a:r>
          </a:p>
        </p:txBody>
      </p:sp>
      <p:sp>
        <p:nvSpPr>
          <p:cNvPr id="7" name="CuadroTexto 6"/>
          <p:cNvSpPr txBox="1"/>
          <p:nvPr/>
        </p:nvSpPr>
        <p:spPr>
          <a:xfrm>
            <a:off x="3233782" y="3574886"/>
            <a:ext cx="7794172" cy="461665"/>
          </a:xfrm>
          <a:prstGeom prst="rect">
            <a:avLst/>
          </a:prstGeom>
          <a:noFill/>
        </p:spPr>
        <p:txBody>
          <a:bodyPr wrap="square" rtlCol="0">
            <a:spAutoFit/>
          </a:bodyPr>
          <a:lstStyle/>
          <a:p>
            <a:pPr marL="171450" indent="-171450" algn="just">
              <a:buFont typeface="Arial" panose="020B0604020202020204" pitchFamily="34" charset="0"/>
              <a:buChar char="•"/>
            </a:pPr>
            <a:r>
              <a:rPr lang="es-MX" sz="1200" b="1" dirty="0">
                <a:latin typeface="Montserrat" panose="00000500000000000000" pitchFamily="50" charset="0"/>
              </a:rPr>
              <a:t>Absolutos: </a:t>
            </a:r>
            <a:r>
              <a:rPr lang="es-MX" sz="1200" dirty="0">
                <a:latin typeface="Montserrat" panose="00000500000000000000" pitchFamily="50" charset="0"/>
              </a:rPr>
              <a:t>Expresan cantidad numérica incondicionada e independiente a otras mediciones.</a:t>
            </a:r>
          </a:p>
          <a:p>
            <a:pPr marL="171450" indent="-171450" algn="just">
              <a:buFont typeface="Arial" panose="020B0604020202020204" pitchFamily="34" charset="0"/>
              <a:buChar char="•"/>
            </a:pPr>
            <a:r>
              <a:rPr lang="es-MX" sz="1200" b="1" dirty="0">
                <a:latin typeface="Montserrat" panose="00000500000000000000" pitchFamily="50" charset="0"/>
              </a:rPr>
              <a:t>Relativos: </a:t>
            </a:r>
            <a:r>
              <a:rPr lang="es-MX" sz="1200" dirty="0">
                <a:latin typeface="Montserrat" panose="00000500000000000000" pitchFamily="50" charset="0"/>
              </a:rPr>
              <a:t>Comparación entre variables, se relaciona una variable con otra de distinta magnitud.</a:t>
            </a:r>
          </a:p>
        </p:txBody>
      </p:sp>
      <p:sp>
        <p:nvSpPr>
          <p:cNvPr id="8" name="Rectángulo redondeado 7"/>
          <p:cNvSpPr/>
          <p:nvPr/>
        </p:nvSpPr>
        <p:spPr>
          <a:xfrm>
            <a:off x="480423" y="1302718"/>
            <a:ext cx="2583542" cy="65915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000"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Nombre del Indicador:</a:t>
            </a:r>
          </a:p>
        </p:txBody>
      </p:sp>
      <p:sp>
        <p:nvSpPr>
          <p:cNvPr id="9" name="CuadroTexto 8"/>
          <p:cNvSpPr txBox="1"/>
          <p:nvPr/>
        </p:nvSpPr>
        <p:spPr>
          <a:xfrm>
            <a:off x="3233781" y="1315538"/>
            <a:ext cx="2844800" cy="646331"/>
          </a:xfrm>
          <a:prstGeom prst="rect">
            <a:avLst/>
          </a:prstGeom>
          <a:noFill/>
        </p:spPr>
        <p:txBody>
          <a:bodyPr wrap="square" rtlCol="0">
            <a:spAutoFit/>
          </a:bodyPr>
          <a:lstStyle/>
          <a:p>
            <a:pPr marL="171450" indent="-171450" algn="just">
              <a:buFont typeface="Arial" panose="020B0604020202020204" pitchFamily="34" charset="0"/>
              <a:buChar char="•"/>
            </a:pPr>
            <a:r>
              <a:rPr lang="es-MX" sz="1200" dirty="0">
                <a:latin typeface="Montserrat" panose="00000500000000000000" pitchFamily="50" charset="0"/>
              </a:rPr>
              <a:t>No repetir el objetivo.</a:t>
            </a:r>
          </a:p>
          <a:p>
            <a:pPr marL="171450" indent="-171450" algn="just">
              <a:buFont typeface="Arial" panose="020B0604020202020204" pitchFamily="34" charset="0"/>
              <a:buChar char="•"/>
            </a:pPr>
            <a:r>
              <a:rPr lang="es-MX" sz="1200" dirty="0">
                <a:latin typeface="Montserrat" panose="00000500000000000000" pitchFamily="50" charset="0"/>
              </a:rPr>
              <a:t>Claro y entendible.</a:t>
            </a:r>
          </a:p>
          <a:p>
            <a:pPr marL="171450" indent="-171450" algn="just">
              <a:buFont typeface="Arial" panose="020B0604020202020204" pitchFamily="34" charset="0"/>
              <a:buChar char="•"/>
            </a:pPr>
            <a:r>
              <a:rPr lang="es-MX" sz="1200" dirty="0">
                <a:latin typeface="Montserrat" panose="00000500000000000000" pitchFamily="50" charset="0"/>
              </a:rPr>
              <a:t>No contener método de cálculo.</a:t>
            </a:r>
          </a:p>
        </p:txBody>
      </p:sp>
      <p:sp>
        <p:nvSpPr>
          <p:cNvPr id="10" name="Rectángulo 9"/>
          <p:cNvSpPr/>
          <p:nvPr/>
        </p:nvSpPr>
        <p:spPr>
          <a:xfrm>
            <a:off x="6818810" y="1295085"/>
            <a:ext cx="4209144" cy="646331"/>
          </a:xfrm>
          <a:prstGeom prst="rect">
            <a:avLst/>
          </a:prstGeom>
          <a:noFill/>
        </p:spPr>
        <p:txBody>
          <a:bodyPr wrap="square" rtlCol="0">
            <a:spAutoFit/>
          </a:bodyPr>
          <a:lstStyle/>
          <a:p>
            <a:pPr marL="171450" indent="-171450" algn="just">
              <a:buFont typeface="Arial" panose="020B0604020202020204" pitchFamily="34" charset="0"/>
              <a:buChar char="•"/>
            </a:pPr>
            <a:r>
              <a:rPr lang="es-MX" sz="1200" dirty="0">
                <a:latin typeface="Montserrat" panose="00000500000000000000" pitchFamily="50" charset="0"/>
              </a:rPr>
              <a:t>Único y corto.</a:t>
            </a:r>
          </a:p>
          <a:p>
            <a:pPr marL="171450" indent="-171450" algn="just">
              <a:buFont typeface="Arial" panose="020B0604020202020204" pitchFamily="34" charset="0"/>
              <a:buChar char="•"/>
            </a:pPr>
            <a:r>
              <a:rPr lang="es-MX" sz="1200" dirty="0">
                <a:latin typeface="Montserrat" panose="00000500000000000000" pitchFamily="50" charset="0"/>
              </a:rPr>
              <a:t>No refleja una acción.</a:t>
            </a:r>
          </a:p>
          <a:p>
            <a:pPr marL="171450" indent="-171450" algn="just">
              <a:buFont typeface="Arial" panose="020B0604020202020204" pitchFamily="34" charset="0"/>
              <a:buChar char="•"/>
            </a:pPr>
            <a:r>
              <a:rPr lang="es-MX" sz="1200" dirty="0">
                <a:latin typeface="Montserrat" panose="00000500000000000000" pitchFamily="50" charset="0"/>
              </a:rPr>
              <a:t>Se recomienda iniciar con la  unidad de medida.</a:t>
            </a:r>
          </a:p>
        </p:txBody>
      </p:sp>
      <p:sp>
        <p:nvSpPr>
          <p:cNvPr id="11" name="Rectángulo redondeado 10"/>
          <p:cNvSpPr/>
          <p:nvPr/>
        </p:nvSpPr>
        <p:spPr>
          <a:xfrm>
            <a:off x="480423" y="4528171"/>
            <a:ext cx="2583542" cy="59755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000"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Medios de verificación:</a:t>
            </a:r>
          </a:p>
        </p:txBody>
      </p:sp>
      <p:sp>
        <p:nvSpPr>
          <p:cNvPr id="12" name="CuadroTexto 11"/>
          <p:cNvSpPr txBox="1"/>
          <p:nvPr/>
        </p:nvSpPr>
        <p:spPr>
          <a:xfrm>
            <a:off x="3233782" y="4532814"/>
            <a:ext cx="7794172" cy="646331"/>
          </a:xfrm>
          <a:prstGeom prst="rect">
            <a:avLst/>
          </a:prstGeom>
          <a:noFill/>
        </p:spPr>
        <p:txBody>
          <a:bodyPr wrap="square" rtlCol="0">
            <a:spAutoFit/>
          </a:bodyPr>
          <a:lstStyle/>
          <a:p>
            <a:pPr marL="171450" indent="-171450" algn="just">
              <a:buFont typeface="Arial" panose="020B0604020202020204" pitchFamily="34" charset="0"/>
              <a:buChar char="•"/>
            </a:pPr>
            <a:r>
              <a:rPr lang="es-MX" sz="1200" dirty="0">
                <a:latin typeface="Montserrat" panose="00000500000000000000" pitchFamily="50" charset="0"/>
              </a:rPr>
              <a:t>Son las fuentes precisas de información que se utilizarán para medir cada uno de los indicadores en cada nivel de la MIR. </a:t>
            </a:r>
          </a:p>
          <a:p>
            <a:pPr marL="171450" indent="-171450" algn="just">
              <a:buFont typeface="Arial" panose="020B0604020202020204" pitchFamily="34" charset="0"/>
              <a:buChar char="•"/>
            </a:pPr>
            <a:r>
              <a:rPr lang="es-MX" sz="1200" dirty="0">
                <a:latin typeface="Montserrat" panose="00000500000000000000" pitchFamily="50" charset="0"/>
              </a:rPr>
              <a:t>Son prácticos, confiables, fuente de datos, instrumentos, periodicidad y formas de acceso. </a:t>
            </a:r>
          </a:p>
        </p:txBody>
      </p:sp>
      <p:sp>
        <p:nvSpPr>
          <p:cNvPr id="13" name="Rectángulo redondeado 12"/>
          <p:cNvSpPr/>
          <p:nvPr/>
        </p:nvSpPr>
        <p:spPr>
          <a:xfrm>
            <a:off x="480423" y="5657500"/>
            <a:ext cx="2583542" cy="59755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000"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Supuestos:</a:t>
            </a:r>
          </a:p>
        </p:txBody>
      </p:sp>
      <p:sp>
        <p:nvSpPr>
          <p:cNvPr id="14" name="CuadroTexto 13"/>
          <p:cNvSpPr txBox="1"/>
          <p:nvPr/>
        </p:nvSpPr>
        <p:spPr>
          <a:xfrm>
            <a:off x="3233782" y="5657500"/>
            <a:ext cx="7794172" cy="646331"/>
          </a:xfrm>
          <a:prstGeom prst="rect">
            <a:avLst/>
          </a:prstGeom>
          <a:noFill/>
        </p:spPr>
        <p:txBody>
          <a:bodyPr wrap="square" rtlCol="0">
            <a:spAutoFit/>
          </a:bodyPr>
          <a:lstStyle/>
          <a:p>
            <a:pPr marL="171450" indent="-171450" algn="just">
              <a:buFont typeface="Arial" panose="020B0604020202020204" pitchFamily="34" charset="0"/>
              <a:buChar char="•"/>
            </a:pPr>
            <a:r>
              <a:rPr lang="es-MX" sz="1200" dirty="0">
                <a:latin typeface="Montserrat" panose="00000500000000000000" pitchFamily="50" charset="0"/>
              </a:rPr>
              <a:t>Son factores externos al programa que no son controlados por el ejecutor del proyecto, que es necesario que sucedan o se den para lograr el cumplimiento de los objetivos planteados en el Resumen  Narrativo. </a:t>
            </a:r>
          </a:p>
        </p:txBody>
      </p:sp>
      <p:sp>
        <p:nvSpPr>
          <p:cNvPr id="15" name="CuadroTexto 14">
            <a:extLst>
              <a:ext uri="{FF2B5EF4-FFF2-40B4-BE49-F238E27FC236}">
                <a16:creationId xmlns:a16="http://schemas.microsoft.com/office/drawing/2014/main" id="{F711F15A-0CE5-4F40-9903-C94AEA90AD1F}"/>
              </a:ext>
            </a:extLst>
          </p:cNvPr>
          <p:cNvSpPr txBox="1"/>
          <p:nvPr/>
        </p:nvSpPr>
        <p:spPr>
          <a:xfrm>
            <a:off x="7341325" y="104504"/>
            <a:ext cx="4754879" cy="523220"/>
          </a:xfrm>
          <a:prstGeom prst="rect">
            <a:avLst/>
          </a:prstGeom>
          <a:noFill/>
        </p:spPr>
        <p:txBody>
          <a:bodyPr wrap="square" rtlCol="0">
            <a:spAutoFit/>
          </a:bodyPr>
          <a:lstStyle/>
          <a:p>
            <a:pPr algn="ctr"/>
            <a:r>
              <a:rPr lang="es-MX" sz="2800" dirty="0">
                <a:solidFill>
                  <a:schemeClr val="bg1"/>
                </a:solidFill>
              </a:rPr>
              <a:t>Indicadores de desempeño</a:t>
            </a:r>
          </a:p>
        </p:txBody>
      </p:sp>
    </p:spTree>
    <p:extLst>
      <p:ext uri="{BB962C8B-B14F-4D97-AF65-F5344CB8AC3E}">
        <p14:creationId xmlns:p14="http://schemas.microsoft.com/office/powerpoint/2010/main" val="1986539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629278" y="4711764"/>
            <a:ext cx="11051972" cy="1864585"/>
            <a:chOff x="663964" y="3888245"/>
            <a:chExt cx="11051972" cy="1864585"/>
          </a:xfrm>
        </p:grpSpPr>
        <p:sp>
          <p:nvSpPr>
            <p:cNvPr id="7" name="CuadroTexto 6"/>
            <p:cNvSpPr txBox="1"/>
            <p:nvPr/>
          </p:nvSpPr>
          <p:spPr>
            <a:xfrm>
              <a:off x="2738465" y="5191179"/>
              <a:ext cx="2967410" cy="400110"/>
            </a:xfrm>
            <a:prstGeom prst="rect">
              <a:avLst/>
            </a:prstGeom>
            <a:noFill/>
          </p:spPr>
          <p:txBody>
            <a:bodyPr wrap="square" rtlCol="0">
              <a:spAutoFit/>
            </a:bodyPr>
            <a:lstStyle/>
            <a:p>
              <a:pPr algn="just"/>
              <a:r>
                <a:rPr lang="es-MX" sz="1000" dirty="0">
                  <a:latin typeface="Montserrat" panose="00000500000000000000" pitchFamily="50" charset="0"/>
                </a:rPr>
                <a:t>Se deben elegir aquellos que estén disponibles a un costo razonable.</a:t>
              </a:r>
            </a:p>
          </p:txBody>
        </p:sp>
        <p:sp>
          <p:nvSpPr>
            <p:cNvPr id="10" name="CuadroTexto 9"/>
            <p:cNvSpPr txBox="1"/>
            <p:nvPr/>
          </p:nvSpPr>
          <p:spPr>
            <a:xfrm>
              <a:off x="2733352" y="3982660"/>
              <a:ext cx="3075714" cy="400110"/>
            </a:xfrm>
            <a:prstGeom prst="rect">
              <a:avLst/>
            </a:prstGeom>
            <a:noFill/>
          </p:spPr>
          <p:txBody>
            <a:bodyPr wrap="square" rtlCol="0">
              <a:spAutoFit/>
            </a:bodyPr>
            <a:lstStyle/>
            <a:p>
              <a:pPr algn="just"/>
              <a:r>
                <a:rPr lang="es-MX" sz="1000" dirty="0">
                  <a:latin typeface="Montserrat" panose="00000500000000000000" pitchFamily="50" charset="0"/>
                </a:rPr>
                <a:t>El nombre del indicador es entendible, tan directo e inequívoco como sea posible.</a:t>
              </a:r>
            </a:p>
          </p:txBody>
        </p:sp>
        <p:sp>
          <p:nvSpPr>
            <p:cNvPr id="12" name="CuadroTexto 11"/>
            <p:cNvSpPr txBox="1"/>
            <p:nvPr/>
          </p:nvSpPr>
          <p:spPr>
            <a:xfrm>
              <a:off x="2717077" y="4574504"/>
              <a:ext cx="3091989" cy="400110"/>
            </a:xfrm>
            <a:prstGeom prst="rect">
              <a:avLst/>
            </a:prstGeom>
            <a:noFill/>
          </p:spPr>
          <p:txBody>
            <a:bodyPr wrap="square" rtlCol="0">
              <a:spAutoFit/>
            </a:bodyPr>
            <a:lstStyle/>
            <a:p>
              <a:pPr algn="just"/>
              <a:r>
                <a:rPr lang="es-MX" sz="1000" dirty="0">
                  <a:latin typeface="Montserrat" panose="00000500000000000000" pitchFamily="50" charset="0"/>
                </a:rPr>
                <a:t>Está lo suficientemente relacionado con el objetivo que se pretende medir.</a:t>
              </a:r>
            </a:p>
          </p:txBody>
        </p:sp>
        <p:sp>
          <p:nvSpPr>
            <p:cNvPr id="17" name="CuadroTexto 16"/>
            <p:cNvSpPr txBox="1"/>
            <p:nvPr/>
          </p:nvSpPr>
          <p:spPr>
            <a:xfrm>
              <a:off x="8117271" y="3888245"/>
              <a:ext cx="3489250" cy="553998"/>
            </a:xfrm>
            <a:prstGeom prst="rect">
              <a:avLst/>
            </a:prstGeom>
            <a:noFill/>
          </p:spPr>
          <p:txBody>
            <a:bodyPr wrap="square" rtlCol="0">
              <a:spAutoFit/>
            </a:bodyPr>
            <a:lstStyle/>
            <a:p>
              <a:pPr algn="just"/>
              <a:r>
                <a:rPr lang="es-MX" sz="1000" dirty="0">
                  <a:latin typeface="Montserrat" panose="00000500000000000000" pitchFamily="50" charset="0"/>
                </a:rPr>
                <a:t>Se cumple si la información de sus medios de verificación es precisa e inequívoca, lo cual permite una comprobación independiente.</a:t>
              </a:r>
            </a:p>
          </p:txBody>
        </p:sp>
        <p:sp>
          <p:nvSpPr>
            <p:cNvPr id="18" name="CuadroTexto 17"/>
            <p:cNvSpPr txBox="1"/>
            <p:nvPr/>
          </p:nvSpPr>
          <p:spPr>
            <a:xfrm>
              <a:off x="8117271" y="4560698"/>
              <a:ext cx="3598665" cy="400110"/>
            </a:xfrm>
            <a:prstGeom prst="rect">
              <a:avLst/>
            </a:prstGeom>
            <a:noFill/>
          </p:spPr>
          <p:txBody>
            <a:bodyPr wrap="square" rtlCol="0">
              <a:spAutoFit/>
            </a:bodyPr>
            <a:lstStyle/>
            <a:p>
              <a:pPr algn="just"/>
              <a:r>
                <a:rPr lang="es-MX" sz="1000" dirty="0">
                  <a:latin typeface="Montserrat" panose="00000500000000000000" pitchFamily="50" charset="0"/>
                </a:rPr>
                <a:t>Se da cuando distintos actores llegan a conclusiones similares al interpretar el indicador. </a:t>
              </a:r>
            </a:p>
          </p:txBody>
        </p:sp>
        <p:sp>
          <p:nvSpPr>
            <p:cNvPr id="19" name="CuadroTexto 18"/>
            <p:cNvSpPr txBox="1"/>
            <p:nvPr/>
          </p:nvSpPr>
          <p:spPr>
            <a:xfrm>
              <a:off x="8178241" y="5044944"/>
              <a:ext cx="3476727" cy="707886"/>
            </a:xfrm>
            <a:prstGeom prst="rect">
              <a:avLst/>
            </a:prstGeom>
            <a:noFill/>
          </p:spPr>
          <p:txBody>
            <a:bodyPr wrap="square" rtlCol="0">
              <a:spAutoFit/>
            </a:bodyPr>
            <a:lstStyle/>
            <a:p>
              <a:pPr algn="just"/>
              <a:r>
                <a:rPr lang="es-MX" sz="1000" dirty="0">
                  <a:latin typeface="Montserrat" panose="00000500000000000000" pitchFamily="50" charset="0"/>
                </a:rPr>
                <a:t>Este criterio aplica únicamente cuando un mismo objetivo tiene dos o más indicadores y se cumple si la información adicional que proporciona, mide aspectos que no consideran los demás indicadores.</a:t>
              </a:r>
            </a:p>
          </p:txBody>
        </p:sp>
        <p:grpSp>
          <p:nvGrpSpPr>
            <p:cNvPr id="26" name="Grupo 25"/>
            <p:cNvGrpSpPr/>
            <p:nvPr/>
          </p:nvGrpSpPr>
          <p:grpSpPr>
            <a:xfrm>
              <a:off x="663964" y="3947718"/>
              <a:ext cx="2132557" cy="435052"/>
              <a:chOff x="663964" y="3947718"/>
              <a:chExt cx="2132557" cy="435052"/>
            </a:xfrm>
          </p:grpSpPr>
          <p:sp>
            <p:nvSpPr>
              <p:cNvPr id="9" name="Rectángulo redondeado 8"/>
              <p:cNvSpPr/>
              <p:nvPr/>
            </p:nvSpPr>
            <p:spPr>
              <a:xfrm>
                <a:off x="764521" y="3984259"/>
                <a:ext cx="2032000" cy="3918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500" b="1"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C</a:t>
                </a:r>
                <a:r>
                  <a:rPr lang="es-MX" sz="1500"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laridad:</a:t>
                </a:r>
              </a:p>
            </p:txBody>
          </p:sp>
          <p:sp>
            <p:nvSpPr>
              <p:cNvPr id="20" name="Elipse 19"/>
              <p:cNvSpPr/>
              <p:nvPr/>
            </p:nvSpPr>
            <p:spPr>
              <a:xfrm>
                <a:off x="663964" y="3947718"/>
                <a:ext cx="397500" cy="4350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effectLst>
                      <a:outerShdw blurRad="38100" dist="38100" dir="2700000" algn="tl">
                        <a:srgbClr val="000000">
                          <a:alpha val="43137"/>
                        </a:srgbClr>
                      </a:outerShdw>
                    </a:effectLst>
                    <a:latin typeface="Montserrat" panose="00000500000000000000" pitchFamily="50" charset="0"/>
                  </a:rPr>
                  <a:t>C</a:t>
                </a:r>
              </a:p>
            </p:txBody>
          </p:sp>
        </p:grpSp>
        <p:grpSp>
          <p:nvGrpSpPr>
            <p:cNvPr id="27" name="Grupo 26"/>
            <p:cNvGrpSpPr/>
            <p:nvPr/>
          </p:nvGrpSpPr>
          <p:grpSpPr>
            <a:xfrm>
              <a:off x="663964" y="4569479"/>
              <a:ext cx="2132557" cy="439035"/>
              <a:chOff x="663964" y="4569479"/>
              <a:chExt cx="2132557" cy="439035"/>
            </a:xfrm>
          </p:grpSpPr>
          <p:sp>
            <p:nvSpPr>
              <p:cNvPr id="11" name="Rectángulo redondeado 10"/>
              <p:cNvSpPr/>
              <p:nvPr/>
            </p:nvSpPr>
            <p:spPr>
              <a:xfrm>
                <a:off x="764521" y="4569479"/>
                <a:ext cx="2032000" cy="3918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500" b="1"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R</a:t>
                </a:r>
                <a:r>
                  <a:rPr lang="es-MX" sz="1500"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elevancia:</a:t>
                </a:r>
              </a:p>
            </p:txBody>
          </p:sp>
          <p:sp>
            <p:nvSpPr>
              <p:cNvPr id="21" name="Elipse 20"/>
              <p:cNvSpPr/>
              <p:nvPr/>
            </p:nvSpPr>
            <p:spPr>
              <a:xfrm>
                <a:off x="663964" y="4573462"/>
                <a:ext cx="397500" cy="4350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effectLst>
                      <a:outerShdw blurRad="38100" dist="38100" dir="2700000" algn="tl">
                        <a:srgbClr val="000000">
                          <a:alpha val="43137"/>
                        </a:srgbClr>
                      </a:outerShdw>
                    </a:effectLst>
                    <a:latin typeface="Montserrat" panose="00000500000000000000" pitchFamily="50" charset="0"/>
                  </a:rPr>
                  <a:t>R</a:t>
                </a:r>
              </a:p>
            </p:txBody>
          </p:sp>
        </p:grpSp>
        <p:grpSp>
          <p:nvGrpSpPr>
            <p:cNvPr id="28" name="Grupo 27"/>
            <p:cNvGrpSpPr/>
            <p:nvPr/>
          </p:nvGrpSpPr>
          <p:grpSpPr>
            <a:xfrm>
              <a:off x="663964" y="5176537"/>
              <a:ext cx="2118042" cy="435052"/>
              <a:chOff x="663964" y="5176537"/>
              <a:chExt cx="2118042" cy="435052"/>
            </a:xfrm>
          </p:grpSpPr>
          <p:sp>
            <p:nvSpPr>
              <p:cNvPr id="13" name="Rectángulo redondeado 12"/>
              <p:cNvSpPr/>
              <p:nvPr/>
            </p:nvSpPr>
            <p:spPr>
              <a:xfrm>
                <a:off x="750006" y="5204123"/>
                <a:ext cx="2032000" cy="3918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500" b="1"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E</a:t>
                </a:r>
                <a:r>
                  <a:rPr lang="es-MX" sz="1500"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conomía:</a:t>
                </a:r>
              </a:p>
            </p:txBody>
          </p:sp>
          <p:sp>
            <p:nvSpPr>
              <p:cNvPr id="22" name="Elipse 21"/>
              <p:cNvSpPr/>
              <p:nvPr/>
            </p:nvSpPr>
            <p:spPr>
              <a:xfrm>
                <a:off x="663964" y="5176537"/>
                <a:ext cx="397500" cy="4350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effectLst>
                      <a:outerShdw blurRad="38100" dist="38100" dir="2700000" algn="tl">
                        <a:srgbClr val="000000">
                          <a:alpha val="43137"/>
                        </a:srgbClr>
                      </a:outerShdw>
                    </a:effectLst>
                    <a:latin typeface="Montserrat" panose="00000500000000000000" pitchFamily="50" charset="0"/>
                  </a:rPr>
                  <a:t>E</a:t>
                </a:r>
              </a:p>
            </p:txBody>
          </p:sp>
        </p:grpSp>
        <p:grpSp>
          <p:nvGrpSpPr>
            <p:cNvPr id="29" name="Grupo 28"/>
            <p:cNvGrpSpPr/>
            <p:nvPr/>
          </p:nvGrpSpPr>
          <p:grpSpPr>
            <a:xfrm>
              <a:off x="5925721" y="3965087"/>
              <a:ext cx="2213984" cy="435052"/>
              <a:chOff x="5925721" y="3965087"/>
              <a:chExt cx="2213984" cy="435052"/>
            </a:xfrm>
          </p:grpSpPr>
          <p:sp>
            <p:nvSpPr>
              <p:cNvPr id="14" name="Rectángulo redondeado 13"/>
              <p:cNvSpPr/>
              <p:nvPr/>
            </p:nvSpPr>
            <p:spPr>
              <a:xfrm>
                <a:off x="6160755" y="3982660"/>
                <a:ext cx="1978950" cy="3918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500" b="1"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M</a:t>
                </a:r>
                <a:r>
                  <a:rPr lang="es-MX" sz="1500"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onitoreable:</a:t>
                </a:r>
              </a:p>
            </p:txBody>
          </p:sp>
          <p:sp>
            <p:nvSpPr>
              <p:cNvPr id="23" name="Elipse 22"/>
              <p:cNvSpPr/>
              <p:nvPr/>
            </p:nvSpPr>
            <p:spPr>
              <a:xfrm>
                <a:off x="5925721" y="3965087"/>
                <a:ext cx="397500" cy="4350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effectLst>
                      <a:outerShdw blurRad="38100" dist="38100" dir="2700000" algn="tl">
                        <a:srgbClr val="000000">
                          <a:alpha val="43137"/>
                        </a:srgbClr>
                      </a:outerShdw>
                    </a:effectLst>
                    <a:latin typeface="Montserrat" panose="00000500000000000000" pitchFamily="50" charset="0"/>
                  </a:rPr>
                  <a:t>M</a:t>
                </a:r>
              </a:p>
            </p:txBody>
          </p:sp>
        </p:grpSp>
        <p:grpSp>
          <p:nvGrpSpPr>
            <p:cNvPr id="30" name="Grupo 29"/>
            <p:cNvGrpSpPr/>
            <p:nvPr/>
          </p:nvGrpSpPr>
          <p:grpSpPr>
            <a:xfrm>
              <a:off x="5925721" y="4547896"/>
              <a:ext cx="2230750" cy="435052"/>
              <a:chOff x="5925721" y="4547896"/>
              <a:chExt cx="2230750" cy="435052"/>
            </a:xfrm>
          </p:grpSpPr>
          <p:sp>
            <p:nvSpPr>
              <p:cNvPr id="15" name="Rectángulo redondeado 14"/>
              <p:cNvSpPr/>
              <p:nvPr/>
            </p:nvSpPr>
            <p:spPr>
              <a:xfrm>
                <a:off x="6124471" y="4560698"/>
                <a:ext cx="2032000" cy="3918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500" b="1"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A</a:t>
                </a:r>
                <a:r>
                  <a:rPr lang="es-MX" sz="1500"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decuado:</a:t>
                </a:r>
              </a:p>
            </p:txBody>
          </p:sp>
          <p:sp>
            <p:nvSpPr>
              <p:cNvPr id="24" name="Elipse 23"/>
              <p:cNvSpPr/>
              <p:nvPr/>
            </p:nvSpPr>
            <p:spPr>
              <a:xfrm>
                <a:off x="5925721" y="4547896"/>
                <a:ext cx="397500" cy="4350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effectLst>
                      <a:outerShdw blurRad="38100" dist="38100" dir="2700000" algn="tl">
                        <a:srgbClr val="000000">
                          <a:alpha val="43137"/>
                        </a:srgbClr>
                      </a:outerShdw>
                    </a:effectLst>
                    <a:latin typeface="Montserrat" panose="00000500000000000000" pitchFamily="50" charset="0"/>
                  </a:rPr>
                  <a:t>A</a:t>
                </a:r>
              </a:p>
            </p:txBody>
          </p:sp>
        </p:grpSp>
        <p:grpSp>
          <p:nvGrpSpPr>
            <p:cNvPr id="31" name="Grupo 30"/>
            <p:cNvGrpSpPr/>
            <p:nvPr/>
          </p:nvGrpSpPr>
          <p:grpSpPr>
            <a:xfrm>
              <a:off x="5932977" y="5220643"/>
              <a:ext cx="2244598" cy="435052"/>
              <a:chOff x="5932977" y="5220643"/>
              <a:chExt cx="2244598" cy="435052"/>
            </a:xfrm>
          </p:grpSpPr>
          <p:sp>
            <p:nvSpPr>
              <p:cNvPr id="16" name="Rectángulo redondeado 15"/>
              <p:cNvSpPr/>
              <p:nvPr/>
            </p:nvSpPr>
            <p:spPr>
              <a:xfrm>
                <a:off x="6145575" y="5242226"/>
                <a:ext cx="2032000" cy="3918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500" b="1"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A</a:t>
                </a:r>
                <a:r>
                  <a:rPr lang="es-MX" sz="1500" dirty="0">
                    <a:ln w="0"/>
                    <a:solidFill>
                      <a:schemeClr val="tx1"/>
                    </a:solidFill>
                    <a:effectLst>
                      <a:outerShdw blurRad="38100" dist="19050" dir="2700000" algn="tl" rotWithShape="0">
                        <a:schemeClr val="dk1">
                          <a:alpha val="40000"/>
                        </a:schemeClr>
                      </a:outerShdw>
                    </a:effectLst>
                    <a:latin typeface="Montserrat" panose="00000500000000000000" pitchFamily="50" charset="0"/>
                  </a:rPr>
                  <a:t>porte Marginal:</a:t>
                </a:r>
              </a:p>
            </p:txBody>
          </p:sp>
          <p:sp>
            <p:nvSpPr>
              <p:cNvPr id="25" name="Elipse 24"/>
              <p:cNvSpPr/>
              <p:nvPr/>
            </p:nvSpPr>
            <p:spPr>
              <a:xfrm>
                <a:off x="5932977" y="5220643"/>
                <a:ext cx="397500" cy="4350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effectLst>
                      <a:outerShdw blurRad="38100" dist="38100" dir="2700000" algn="tl">
                        <a:srgbClr val="000000">
                          <a:alpha val="43137"/>
                        </a:srgbClr>
                      </a:outerShdw>
                    </a:effectLst>
                    <a:latin typeface="Montserrat" panose="00000500000000000000" pitchFamily="50" charset="0"/>
                  </a:rPr>
                  <a:t>A</a:t>
                </a:r>
              </a:p>
            </p:txBody>
          </p:sp>
        </p:grpSp>
      </p:grpSp>
      <p:sp>
        <p:nvSpPr>
          <p:cNvPr id="33" name="CuadroTexto 32">
            <a:extLst>
              <a:ext uri="{FF2B5EF4-FFF2-40B4-BE49-F238E27FC236}">
                <a16:creationId xmlns:a16="http://schemas.microsoft.com/office/drawing/2014/main" id="{F711F15A-0CE5-4F40-9903-C94AEA90AD1F}"/>
              </a:ext>
            </a:extLst>
          </p:cNvPr>
          <p:cNvSpPr txBox="1"/>
          <p:nvPr/>
        </p:nvSpPr>
        <p:spPr>
          <a:xfrm>
            <a:off x="7341325" y="104504"/>
            <a:ext cx="4754879" cy="523220"/>
          </a:xfrm>
          <a:prstGeom prst="rect">
            <a:avLst/>
          </a:prstGeom>
          <a:noFill/>
        </p:spPr>
        <p:txBody>
          <a:bodyPr wrap="square" rtlCol="0">
            <a:spAutoFit/>
          </a:bodyPr>
          <a:lstStyle/>
          <a:p>
            <a:pPr algn="ctr"/>
            <a:r>
              <a:rPr lang="es-MX" sz="2800" dirty="0">
                <a:solidFill>
                  <a:schemeClr val="bg1"/>
                </a:solidFill>
              </a:rPr>
              <a:t>Indicadores de desempeño</a:t>
            </a:r>
          </a:p>
        </p:txBody>
      </p:sp>
      <p:grpSp>
        <p:nvGrpSpPr>
          <p:cNvPr id="6" name="Grupo 5"/>
          <p:cNvGrpSpPr/>
          <p:nvPr/>
        </p:nvGrpSpPr>
        <p:grpSpPr>
          <a:xfrm>
            <a:off x="1103965" y="1200601"/>
            <a:ext cx="9984071" cy="3202500"/>
            <a:chOff x="1103965" y="1200601"/>
            <a:chExt cx="9984071" cy="3202500"/>
          </a:xfrm>
        </p:grpSpPr>
        <p:pic>
          <p:nvPicPr>
            <p:cNvPr id="3" name="Imagen 2"/>
            <p:cNvPicPr>
              <a:picLocks noChangeAspect="1"/>
            </p:cNvPicPr>
            <p:nvPr/>
          </p:nvPicPr>
          <p:blipFill>
            <a:blip r:embed="rId2"/>
            <a:stretch>
              <a:fillRect/>
            </a:stretch>
          </p:blipFill>
          <p:spPr>
            <a:xfrm>
              <a:off x="1103965" y="1200601"/>
              <a:ext cx="9984071" cy="3202500"/>
            </a:xfrm>
            <a:prstGeom prst="rect">
              <a:avLst/>
            </a:prstGeom>
          </p:spPr>
        </p:pic>
        <p:sp>
          <p:nvSpPr>
            <p:cNvPr id="5" name="CuadroTexto 4"/>
            <p:cNvSpPr txBox="1"/>
            <p:nvPr/>
          </p:nvSpPr>
          <p:spPr>
            <a:xfrm>
              <a:off x="3828507" y="1480680"/>
              <a:ext cx="557860" cy="553998"/>
            </a:xfrm>
            <a:prstGeom prst="rect">
              <a:avLst/>
            </a:prstGeom>
            <a:noFill/>
          </p:spPr>
          <p:txBody>
            <a:bodyPr wrap="square" rtlCol="0">
              <a:spAutoFit/>
            </a:bodyPr>
            <a:lstStyle/>
            <a:p>
              <a:pPr marL="285750" indent="-285750">
                <a:buFont typeface="Wingdings" panose="05000000000000000000" pitchFamily="2" charset="2"/>
                <a:buChar char="ü"/>
              </a:pPr>
              <a:r>
                <a:rPr lang="es-MX" sz="2800" b="1" dirty="0">
                  <a:latin typeface="Montserrat" panose="00000500000000000000" pitchFamily="50" charset="0"/>
                </a:rPr>
                <a:t> </a:t>
              </a:r>
              <a:r>
                <a:rPr lang="es-MX" sz="200" b="1" dirty="0">
                  <a:solidFill>
                    <a:schemeClr val="bg1"/>
                  </a:solidFill>
                  <a:latin typeface="Montserrat" panose="00000500000000000000" pitchFamily="50" charset="0"/>
                </a:rPr>
                <a:t>.</a:t>
              </a:r>
            </a:p>
          </p:txBody>
        </p:sp>
        <p:sp>
          <p:nvSpPr>
            <p:cNvPr id="34" name="CuadroTexto 33"/>
            <p:cNvSpPr txBox="1"/>
            <p:nvPr/>
          </p:nvSpPr>
          <p:spPr>
            <a:xfrm>
              <a:off x="5046094" y="1480680"/>
              <a:ext cx="557860" cy="553998"/>
            </a:xfrm>
            <a:prstGeom prst="rect">
              <a:avLst/>
            </a:prstGeom>
            <a:noFill/>
          </p:spPr>
          <p:txBody>
            <a:bodyPr wrap="square" rtlCol="0">
              <a:spAutoFit/>
            </a:bodyPr>
            <a:lstStyle/>
            <a:p>
              <a:pPr marL="285750" indent="-285750">
                <a:buFont typeface="Wingdings" panose="05000000000000000000" pitchFamily="2" charset="2"/>
                <a:buChar char="ü"/>
              </a:pPr>
              <a:r>
                <a:rPr lang="es-MX" sz="2800" b="1" dirty="0">
                  <a:latin typeface="Montserrat" panose="00000500000000000000" pitchFamily="50" charset="0"/>
                </a:rPr>
                <a:t> </a:t>
              </a:r>
              <a:r>
                <a:rPr lang="es-MX" sz="200" b="1" dirty="0">
                  <a:solidFill>
                    <a:schemeClr val="bg1"/>
                  </a:solidFill>
                  <a:latin typeface="Montserrat" panose="00000500000000000000" pitchFamily="50" charset="0"/>
                </a:rPr>
                <a:t>.</a:t>
              </a:r>
            </a:p>
          </p:txBody>
        </p:sp>
        <p:sp>
          <p:nvSpPr>
            <p:cNvPr id="35" name="CuadroTexto 34"/>
            <p:cNvSpPr txBox="1"/>
            <p:nvPr/>
          </p:nvSpPr>
          <p:spPr>
            <a:xfrm>
              <a:off x="6267691" y="1496142"/>
              <a:ext cx="557860" cy="553998"/>
            </a:xfrm>
            <a:prstGeom prst="rect">
              <a:avLst/>
            </a:prstGeom>
            <a:noFill/>
          </p:spPr>
          <p:txBody>
            <a:bodyPr wrap="square" rtlCol="0">
              <a:spAutoFit/>
            </a:bodyPr>
            <a:lstStyle/>
            <a:p>
              <a:pPr marL="285750" indent="-285750">
                <a:buFont typeface="Wingdings" panose="05000000000000000000" pitchFamily="2" charset="2"/>
                <a:buChar char="ü"/>
              </a:pPr>
              <a:r>
                <a:rPr lang="es-MX" sz="2800" b="1" dirty="0">
                  <a:latin typeface="Montserrat" panose="00000500000000000000" pitchFamily="50" charset="0"/>
                </a:rPr>
                <a:t> </a:t>
              </a:r>
              <a:r>
                <a:rPr lang="es-MX" sz="200" b="1" dirty="0">
                  <a:solidFill>
                    <a:schemeClr val="bg1"/>
                  </a:solidFill>
                  <a:latin typeface="Montserrat" panose="00000500000000000000" pitchFamily="50" charset="0"/>
                </a:rPr>
                <a:t>.</a:t>
              </a:r>
            </a:p>
          </p:txBody>
        </p:sp>
        <p:sp>
          <p:nvSpPr>
            <p:cNvPr id="36" name="CuadroTexto 35"/>
            <p:cNvSpPr txBox="1"/>
            <p:nvPr/>
          </p:nvSpPr>
          <p:spPr>
            <a:xfrm>
              <a:off x="7490312" y="1505863"/>
              <a:ext cx="557860" cy="553998"/>
            </a:xfrm>
            <a:prstGeom prst="rect">
              <a:avLst/>
            </a:prstGeom>
            <a:noFill/>
          </p:spPr>
          <p:txBody>
            <a:bodyPr wrap="square" rtlCol="0">
              <a:spAutoFit/>
            </a:bodyPr>
            <a:lstStyle/>
            <a:p>
              <a:pPr marL="285750" indent="-285750">
                <a:buFont typeface="Wingdings" panose="05000000000000000000" pitchFamily="2" charset="2"/>
                <a:buChar char="ü"/>
              </a:pPr>
              <a:r>
                <a:rPr lang="es-MX" sz="2800" b="1" dirty="0">
                  <a:latin typeface="Montserrat" panose="00000500000000000000" pitchFamily="50" charset="0"/>
                </a:rPr>
                <a:t> </a:t>
              </a:r>
              <a:r>
                <a:rPr lang="es-MX" sz="200" b="1" dirty="0">
                  <a:solidFill>
                    <a:schemeClr val="bg1"/>
                  </a:solidFill>
                  <a:latin typeface="Montserrat" panose="00000500000000000000" pitchFamily="50" charset="0"/>
                </a:rPr>
                <a:t>.</a:t>
              </a:r>
            </a:p>
          </p:txBody>
        </p:sp>
        <p:sp>
          <p:nvSpPr>
            <p:cNvPr id="37" name="CuadroTexto 36"/>
            <p:cNvSpPr txBox="1"/>
            <p:nvPr/>
          </p:nvSpPr>
          <p:spPr>
            <a:xfrm>
              <a:off x="8768921" y="1496142"/>
              <a:ext cx="557860" cy="553998"/>
            </a:xfrm>
            <a:prstGeom prst="rect">
              <a:avLst/>
            </a:prstGeom>
            <a:noFill/>
          </p:spPr>
          <p:txBody>
            <a:bodyPr wrap="square" rtlCol="0">
              <a:spAutoFit/>
            </a:bodyPr>
            <a:lstStyle/>
            <a:p>
              <a:pPr marL="285750" indent="-285750">
                <a:buFont typeface="Wingdings" panose="05000000000000000000" pitchFamily="2" charset="2"/>
                <a:buChar char="ü"/>
              </a:pPr>
              <a:r>
                <a:rPr lang="es-MX" sz="2800" b="1" dirty="0">
                  <a:latin typeface="Montserrat" panose="00000500000000000000" pitchFamily="50" charset="0"/>
                </a:rPr>
                <a:t> </a:t>
              </a:r>
              <a:r>
                <a:rPr lang="es-MX" sz="200" b="1" dirty="0">
                  <a:solidFill>
                    <a:schemeClr val="bg1"/>
                  </a:solidFill>
                  <a:latin typeface="Montserrat" panose="00000500000000000000" pitchFamily="50" charset="0"/>
                </a:rPr>
                <a:t>.</a:t>
              </a:r>
            </a:p>
          </p:txBody>
        </p:sp>
        <p:sp>
          <p:nvSpPr>
            <p:cNvPr id="38" name="CuadroTexto 37"/>
            <p:cNvSpPr txBox="1"/>
            <p:nvPr/>
          </p:nvSpPr>
          <p:spPr>
            <a:xfrm>
              <a:off x="10209820" y="1505863"/>
              <a:ext cx="557860" cy="553998"/>
            </a:xfrm>
            <a:prstGeom prst="rect">
              <a:avLst/>
            </a:prstGeom>
            <a:noFill/>
          </p:spPr>
          <p:txBody>
            <a:bodyPr wrap="square" rtlCol="0">
              <a:spAutoFit/>
            </a:bodyPr>
            <a:lstStyle/>
            <a:p>
              <a:pPr marL="285750" indent="-285750">
                <a:buFont typeface="Wingdings" panose="05000000000000000000" pitchFamily="2" charset="2"/>
                <a:buChar char="ü"/>
              </a:pPr>
              <a:r>
                <a:rPr lang="es-MX" sz="2800" b="1" dirty="0">
                  <a:latin typeface="Montserrat" panose="00000500000000000000" pitchFamily="50" charset="0"/>
                </a:rPr>
                <a:t> </a:t>
              </a:r>
              <a:r>
                <a:rPr lang="es-MX" sz="200" b="1" dirty="0">
                  <a:solidFill>
                    <a:schemeClr val="bg1"/>
                  </a:solidFill>
                  <a:latin typeface="Montserrat" panose="00000500000000000000" pitchFamily="50" charset="0"/>
                </a:rPr>
                <a:t>.</a:t>
              </a:r>
            </a:p>
          </p:txBody>
        </p:sp>
      </p:grpSp>
    </p:spTree>
    <p:extLst>
      <p:ext uri="{BB962C8B-B14F-4D97-AF65-F5344CB8AC3E}">
        <p14:creationId xmlns:p14="http://schemas.microsoft.com/office/powerpoint/2010/main" val="332958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231865" y="1282035"/>
            <a:ext cx="11519263" cy="1942608"/>
            <a:chOff x="166551" y="1762642"/>
            <a:chExt cx="11519263" cy="1942608"/>
          </a:xfrm>
        </p:grpSpPr>
        <p:pic>
          <p:nvPicPr>
            <p:cNvPr id="4" name="Imagen 3"/>
            <p:cNvPicPr>
              <a:picLocks noChangeAspect="1"/>
            </p:cNvPicPr>
            <p:nvPr/>
          </p:nvPicPr>
          <p:blipFill rotWithShape="1">
            <a:blip r:embed="rId2"/>
            <a:srcRect b="49445"/>
            <a:stretch/>
          </p:blipFill>
          <p:spPr>
            <a:xfrm>
              <a:off x="177031" y="1762642"/>
              <a:ext cx="11498305" cy="981203"/>
            </a:xfrm>
            <a:prstGeom prst="rect">
              <a:avLst/>
            </a:prstGeom>
          </p:spPr>
        </p:pic>
        <p:pic>
          <p:nvPicPr>
            <p:cNvPr id="5" name="Imagen 4"/>
            <p:cNvPicPr>
              <a:picLocks noChangeAspect="1"/>
            </p:cNvPicPr>
            <p:nvPr/>
          </p:nvPicPr>
          <p:blipFill rotWithShape="1">
            <a:blip r:embed="rId2"/>
            <a:srcRect t="50555"/>
            <a:stretch/>
          </p:blipFill>
          <p:spPr>
            <a:xfrm>
              <a:off x="166551" y="2743845"/>
              <a:ext cx="11519263" cy="961405"/>
            </a:xfrm>
            <a:prstGeom prst="rect">
              <a:avLst/>
            </a:prstGeom>
          </p:spPr>
        </p:pic>
      </p:grpSp>
      <p:sp>
        <p:nvSpPr>
          <p:cNvPr id="8" name="CuadroTexto 7">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Ficha de Indicadores de Desempeño</a:t>
            </a:r>
          </a:p>
        </p:txBody>
      </p:sp>
      <p:sp>
        <p:nvSpPr>
          <p:cNvPr id="9" name="CuadroTexto 8"/>
          <p:cNvSpPr txBox="1"/>
          <p:nvPr/>
        </p:nvSpPr>
        <p:spPr>
          <a:xfrm>
            <a:off x="231865" y="3448771"/>
            <a:ext cx="5682343" cy="1938992"/>
          </a:xfrm>
          <a:prstGeom prst="rect">
            <a:avLst/>
          </a:prstGeom>
          <a:noFill/>
        </p:spPr>
        <p:txBody>
          <a:bodyPr wrap="square" rtlCol="0">
            <a:spAutoFit/>
          </a:bodyPr>
          <a:lstStyle/>
          <a:p>
            <a:pPr algn="just"/>
            <a:r>
              <a:rPr lang="es-MX" sz="1200" b="1" dirty="0">
                <a:latin typeface="Montserrat" panose="00000500000000000000" pitchFamily="50" charset="0"/>
              </a:rPr>
              <a:t>Nivel de la MIR:</a:t>
            </a:r>
          </a:p>
          <a:p>
            <a:pPr algn="just"/>
            <a:endParaRPr lang="es-MX" sz="1200" b="1" dirty="0">
              <a:latin typeface="Montserrat" panose="00000500000000000000" pitchFamily="50" charset="0"/>
            </a:endParaRPr>
          </a:p>
          <a:p>
            <a:pPr marL="171450" indent="-171450" algn="just">
              <a:buFont typeface="Arial" panose="020B0604020202020204" pitchFamily="34" charset="0"/>
              <a:buChar char="•"/>
            </a:pPr>
            <a:r>
              <a:rPr lang="es-MX" sz="1200" dirty="0">
                <a:latin typeface="Montserrat" panose="00000500000000000000" pitchFamily="50" charset="0"/>
              </a:rPr>
              <a:t>En este apartado, se especifica a qué nivel de la MIR pertenece el indicador (Fin, Propósito, Componente, Actividades).</a:t>
            </a:r>
          </a:p>
          <a:p>
            <a:pPr algn="just"/>
            <a:endParaRPr lang="es-MX" sz="1200" dirty="0">
              <a:latin typeface="Montserrat" panose="00000500000000000000" pitchFamily="50" charset="0"/>
            </a:endParaRPr>
          </a:p>
          <a:p>
            <a:pPr algn="just"/>
            <a:r>
              <a:rPr lang="es-MX" sz="1200" b="1" dirty="0">
                <a:latin typeface="Montserrat" panose="00000500000000000000" pitchFamily="50" charset="0"/>
              </a:rPr>
              <a:t>Resumen Narrativo de la MIR:</a:t>
            </a:r>
          </a:p>
          <a:p>
            <a:pPr algn="just"/>
            <a:endParaRPr lang="es-MX" sz="1200" b="1" dirty="0">
              <a:latin typeface="Montserrat" panose="00000500000000000000" pitchFamily="50" charset="0"/>
            </a:endParaRPr>
          </a:p>
          <a:p>
            <a:pPr marL="171450" indent="-171450" algn="just">
              <a:buFont typeface="Arial" panose="020B0604020202020204" pitchFamily="34" charset="0"/>
              <a:buChar char="•"/>
            </a:pPr>
            <a:r>
              <a:rPr lang="es-MX" sz="1200" dirty="0">
                <a:latin typeface="Montserrat" panose="00000500000000000000" pitchFamily="50" charset="0"/>
              </a:rPr>
              <a:t>Se trasladan los objetivos (redacción positiva de los objetivos esperados para cada nivel de la MIR) que se describieron en el Resumen Narrativo. </a:t>
            </a:r>
          </a:p>
        </p:txBody>
      </p:sp>
      <p:sp>
        <p:nvSpPr>
          <p:cNvPr id="10" name="CuadroTexto 9"/>
          <p:cNvSpPr txBox="1"/>
          <p:nvPr/>
        </p:nvSpPr>
        <p:spPr>
          <a:xfrm>
            <a:off x="6056828" y="3448771"/>
            <a:ext cx="5682343" cy="1938992"/>
          </a:xfrm>
          <a:prstGeom prst="rect">
            <a:avLst/>
          </a:prstGeom>
          <a:noFill/>
        </p:spPr>
        <p:txBody>
          <a:bodyPr wrap="square" rtlCol="0">
            <a:spAutoFit/>
          </a:bodyPr>
          <a:lstStyle/>
          <a:p>
            <a:pPr algn="just"/>
            <a:r>
              <a:rPr lang="es-MX" sz="1200" b="1" dirty="0">
                <a:latin typeface="Montserrat" panose="00000500000000000000" pitchFamily="50" charset="0"/>
              </a:rPr>
              <a:t>1. Programa Institucional:</a:t>
            </a:r>
          </a:p>
          <a:p>
            <a:pPr algn="just"/>
            <a:endParaRPr lang="es-MX" sz="1200" b="1" dirty="0">
              <a:latin typeface="Montserrat" panose="00000500000000000000" pitchFamily="50" charset="0"/>
            </a:endParaRPr>
          </a:p>
          <a:p>
            <a:pPr marL="171450" indent="-171450" algn="just">
              <a:buFont typeface="Arial" panose="020B0604020202020204" pitchFamily="34" charset="0"/>
              <a:buChar char="•"/>
            </a:pPr>
            <a:r>
              <a:rPr lang="es-MX" sz="1200" dirty="0">
                <a:latin typeface="Montserrat" panose="00000500000000000000" pitchFamily="50" charset="0"/>
              </a:rPr>
              <a:t>Nombre completo del Programa Institucional.</a:t>
            </a:r>
          </a:p>
          <a:p>
            <a:pPr algn="just"/>
            <a:endParaRPr lang="es-MX" sz="1200" dirty="0">
              <a:latin typeface="Montserrat" panose="00000500000000000000" pitchFamily="50" charset="0"/>
            </a:endParaRPr>
          </a:p>
          <a:p>
            <a:pPr algn="just"/>
            <a:r>
              <a:rPr lang="es-MX" sz="1200" b="1" dirty="0">
                <a:latin typeface="Montserrat" panose="00000500000000000000" pitchFamily="50" charset="0"/>
              </a:rPr>
              <a:t>2. Unidad responsable:</a:t>
            </a:r>
          </a:p>
          <a:p>
            <a:pPr algn="just"/>
            <a:endParaRPr lang="es-MX" sz="1200" dirty="0">
              <a:latin typeface="Montserrat" panose="00000500000000000000" pitchFamily="50" charset="0"/>
            </a:endParaRPr>
          </a:p>
          <a:p>
            <a:pPr marL="171450" indent="-171450" algn="just">
              <a:buFont typeface="Arial" panose="020B0604020202020204" pitchFamily="34" charset="0"/>
              <a:buChar char="•"/>
            </a:pPr>
            <a:r>
              <a:rPr lang="es-MX" sz="1200" dirty="0">
                <a:latin typeface="Montserrat" panose="00000500000000000000" pitchFamily="50" charset="0"/>
              </a:rPr>
              <a:t>Nombre completo de la dirección o área encargada del programa presupuestario o proyecto. </a:t>
            </a:r>
          </a:p>
          <a:p>
            <a:pPr marL="171450" indent="-171450" algn="just">
              <a:buFont typeface="Arial" panose="020B0604020202020204" pitchFamily="34" charset="0"/>
              <a:buChar char="•"/>
            </a:pPr>
            <a:endParaRPr lang="es-MX" sz="1200" dirty="0">
              <a:latin typeface="Montserrat" panose="00000500000000000000" pitchFamily="50" charset="0"/>
            </a:endParaRPr>
          </a:p>
          <a:p>
            <a:pPr marL="171450" indent="-171450" algn="just">
              <a:buFont typeface="Arial" panose="020B0604020202020204" pitchFamily="34" charset="0"/>
              <a:buChar char="•"/>
            </a:pPr>
            <a:endParaRPr lang="es-MX" sz="1200" dirty="0">
              <a:latin typeface="Montserrat" panose="00000500000000000000" pitchFamily="50" charset="0"/>
            </a:endParaRPr>
          </a:p>
        </p:txBody>
      </p:sp>
    </p:spTree>
    <p:extLst>
      <p:ext uri="{BB962C8B-B14F-4D97-AF65-F5344CB8AC3E}">
        <p14:creationId xmlns:p14="http://schemas.microsoft.com/office/powerpoint/2010/main" val="204634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b="73012"/>
          <a:stretch/>
        </p:blipFill>
        <p:spPr>
          <a:xfrm>
            <a:off x="375921" y="1075137"/>
            <a:ext cx="11440159" cy="1118149"/>
          </a:xfrm>
          <a:prstGeom prst="rect">
            <a:avLst/>
          </a:prstGeom>
        </p:spPr>
      </p:pic>
      <p:grpSp>
        <p:nvGrpSpPr>
          <p:cNvPr id="5" name="Grupo 4"/>
          <p:cNvGrpSpPr/>
          <p:nvPr/>
        </p:nvGrpSpPr>
        <p:grpSpPr>
          <a:xfrm>
            <a:off x="126727" y="2193286"/>
            <a:ext cx="5875655" cy="4140279"/>
            <a:chOff x="-289378" y="2423270"/>
            <a:chExt cx="6308271" cy="4412348"/>
          </a:xfrm>
        </p:grpSpPr>
        <p:graphicFrame>
          <p:nvGraphicFramePr>
            <p:cNvPr id="6" name="Diagrama 5"/>
            <p:cNvGraphicFramePr/>
            <p:nvPr>
              <p:extLst>
                <p:ext uri="{D42A27DB-BD31-4B8C-83A1-F6EECF244321}">
                  <p14:modId xmlns:p14="http://schemas.microsoft.com/office/powerpoint/2010/main" val="3935352249"/>
                </p:ext>
              </p:extLst>
            </p:nvPr>
          </p:nvGraphicFramePr>
          <p:xfrm>
            <a:off x="-289378" y="2648857"/>
            <a:ext cx="6308271" cy="4186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94343" y="2423270"/>
              <a:ext cx="3860801" cy="276999"/>
            </a:xfrm>
            <a:prstGeom prst="rect">
              <a:avLst/>
            </a:prstGeom>
            <a:noFill/>
          </p:spPr>
          <p:txBody>
            <a:bodyPr wrap="square" rtlCol="0">
              <a:spAutoFit/>
            </a:bodyPr>
            <a:lstStyle/>
            <a:p>
              <a:r>
                <a:rPr lang="es-MX" sz="1200" b="1" dirty="0">
                  <a:latin typeface="Montserrat" panose="00000500000000000000" pitchFamily="50" charset="0"/>
                </a:rPr>
                <a:t>3. Nombre del indicador:</a:t>
              </a:r>
            </a:p>
          </p:txBody>
        </p:sp>
      </p:grpSp>
      <p:grpSp>
        <p:nvGrpSpPr>
          <p:cNvPr id="8" name="Grupo 7"/>
          <p:cNvGrpSpPr/>
          <p:nvPr/>
        </p:nvGrpSpPr>
        <p:grpSpPr>
          <a:xfrm>
            <a:off x="6226065" y="3055047"/>
            <a:ext cx="5194662" cy="1902294"/>
            <a:chOff x="-1435461" y="4707512"/>
            <a:chExt cx="5194662" cy="1902294"/>
          </a:xfrm>
        </p:grpSpPr>
        <p:sp>
          <p:nvSpPr>
            <p:cNvPr id="9" name="CuadroTexto 8"/>
            <p:cNvSpPr txBox="1"/>
            <p:nvPr/>
          </p:nvSpPr>
          <p:spPr>
            <a:xfrm>
              <a:off x="-1435461" y="4707512"/>
              <a:ext cx="5119188" cy="138499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b="1" dirty="0">
                  <a:latin typeface="Montserrat" panose="00000500000000000000" pitchFamily="50" charset="0"/>
                </a:rPr>
                <a:t>4. Descripción del indicador:</a:t>
              </a:r>
            </a:p>
            <a:p>
              <a:pPr algn="just"/>
              <a:r>
                <a:rPr lang="es-MX" sz="1200" b="1" dirty="0">
                  <a:latin typeface="Montserrat" panose="00000500000000000000" pitchFamily="50" charset="0"/>
                </a:rPr>
                <a:t>Es una explicación más detallada del nombre del indicador</a:t>
              </a:r>
              <a:r>
                <a:rPr lang="es-MX" sz="1200" dirty="0">
                  <a:latin typeface="Montserrat" panose="00000500000000000000" pitchFamily="50" charset="0"/>
                </a:rPr>
                <a:t>.</a:t>
              </a:r>
            </a:p>
            <a:p>
              <a:pPr algn="just"/>
              <a:r>
                <a:rPr lang="es-MX" sz="1200" dirty="0">
                  <a:latin typeface="Montserrat" panose="00000500000000000000" pitchFamily="50" charset="0"/>
                </a:rPr>
                <a:t>Es un espacio para especificar todas aquellas características que no se incluyen en el nombre del indicador, pero que es necesario conocer para comprender el objetivo de la medición o el método de cálculo empleado para hacerla.</a:t>
              </a:r>
            </a:p>
            <a:p>
              <a:pPr algn="just"/>
              <a:endParaRPr lang="es-MX" sz="1200" dirty="0">
                <a:latin typeface="Montserrat" panose="00000500000000000000" pitchFamily="50" charset="0"/>
              </a:endParaRPr>
            </a:p>
          </p:txBody>
        </p:sp>
        <p:grpSp>
          <p:nvGrpSpPr>
            <p:cNvPr id="10" name="Grupo 9"/>
            <p:cNvGrpSpPr/>
            <p:nvPr/>
          </p:nvGrpSpPr>
          <p:grpSpPr>
            <a:xfrm>
              <a:off x="-1435461" y="5917474"/>
              <a:ext cx="5194662" cy="692332"/>
              <a:chOff x="1018903" y="718457"/>
              <a:chExt cx="5194662" cy="692332"/>
            </a:xfrm>
          </p:grpSpPr>
          <p:sp>
            <p:nvSpPr>
              <p:cNvPr id="11" name="Rectángulo redondeado 10"/>
              <p:cNvSpPr/>
              <p:nvPr/>
            </p:nvSpPr>
            <p:spPr>
              <a:xfrm>
                <a:off x="1018903" y="718457"/>
                <a:ext cx="1436914" cy="6923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1500" b="1" dirty="0">
                    <a:latin typeface="Montserrat" panose="00000500000000000000" pitchFamily="50" charset="0"/>
                  </a:rPr>
                  <a:t>¿Qué se va a medir?</a:t>
                </a:r>
              </a:p>
            </p:txBody>
          </p:sp>
          <p:sp>
            <p:nvSpPr>
              <p:cNvPr id="12" name="Rectángulo redondeado 11"/>
              <p:cNvSpPr/>
              <p:nvPr/>
            </p:nvSpPr>
            <p:spPr>
              <a:xfrm>
                <a:off x="2828108" y="718457"/>
                <a:ext cx="1576251" cy="6923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1500" b="1" dirty="0">
                    <a:latin typeface="Montserrat" panose="00000500000000000000" pitchFamily="50" charset="0"/>
                  </a:rPr>
                  <a:t>¿Para qué se va a medir?</a:t>
                </a:r>
              </a:p>
            </p:txBody>
          </p:sp>
          <p:sp>
            <p:nvSpPr>
              <p:cNvPr id="13" name="Rectángulo redondeado 12"/>
              <p:cNvSpPr/>
              <p:nvPr/>
            </p:nvSpPr>
            <p:spPr>
              <a:xfrm>
                <a:off x="4776651" y="718457"/>
                <a:ext cx="1436914" cy="6923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1500" b="1" dirty="0">
                    <a:latin typeface="Montserrat" panose="00000500000000000000" pitchFamily="50" charset="0"/>
                  </a:rPr>
                  <a:t>¿Cómo se va a medir?</a:t>
                </a:r>
              </a:p>
            </p:txBody>
          </p:sp>
          <p:sp>
            <p:nvSpPr>
              <p:cNvPr id="14" name="Más 13"/>
              <p:cNvSpPr/>
              <p:nvPr/>
            </p:nvSpPr>
            <p:spPr>
              <a:xfrm>
                <a:off x="2455816" y="822960"/>
                <a:ext cx="372292" cy="48332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Más 14"/>
              <p:cNvSpPr/>
              <p:nvPr/>
            </p:nvSpPr>
            <p:spPr>
              <a:xfrm>
                <a:off x="4410891" y="818604"/>
                <a:ext cx="372292" cy="48332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6" name="CuadroTexto 15">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Ficha de Indicadores de Desempeño</a:t>
            </a:r>
          </a:p>
        </p:txBody>
      </p:sp>
    </p:spTree>
    <p:extLst>
      <p:ext uri="{BB962C8B-B14F-4D97-AF65-F5344CB8AC3E}">
        <p14:creationId xmlns:p14="http://schemas.microsoft.com/office/powerpoint/2010/main" val="298124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b="73012"/>
          <a:stretch/>
        </p:blipFill>
        <p:spPr>
          <a:xfrm>
            <a:off x="375921" y="1075137"/>
            <a:ext cx="11440159" cy="1118149"/>
          </a:xfrm>
          <a:prstGeom prst="rect">
            <a:avLst/>
          </a:prstGeom>
        </p:spPr>
      </p:pic>
      <p:grpSp>
        <p:nvGrpSpPr>
          <p:cNvPr id="17" name="Grupo 16"/>
          <p:cNvGrpSpPr/>
          <p:nvPr/>
        </p:nvGrpSpPr>
        <p:grpSpPr>
          <a:xfrm>
            <a:off x="0" y="2447247"/>
            <a:ext cx="5712207" cy="3975636"/>
            <a:chOff x="4261530" y="2336816"/>
            <a:chExt cx="7904621" cy="4278259"/>
          </a:xfrm>
        </p:grpSpPr>
        <p:sp>
          <p:nvSpPr>
            <p:cNvPr id="18" name="CuadroTexto 17"/>
            <p:cNvSpPr txBox="1"/>
            <p:nvPr/>
          </p:nvSpPr>
          <p:spPr>
            <a:xfrm>
              <a:off x="4378127" y="2336816"/>
              <a:ext cx="5950857" cy="27699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b="1" dirty="0">
                  <a:latin typeface="Montserrat" panose="00000500000000000000" pitchFamily="50" charset="0"/>
                </a:rPr>
                <a:t>5. Seleccionar el tipo de indicador:</a:t>
              </a:r>
            </a:p>
          </p:txBody>
        </p:sp>
        <p:grpSp>
          <p:nvGrpSpPr>
            <p:cNvPr id="19" name="Grupo 18"/>
            <p:cNvGrpSpPr/>
            <p:nvPr/>
          </p:nvGrpSpPr>
          <p:grpSpPr>
            <a:xfrm>
              <a:off x="4261530" y="2722344"/>
              <a:ext cx="7904621" cy="3892731"/>
              <a:chOff x="2313911" y="2622197"/>
              <a:chExt cx="7904621" cy="3892731"/>
            </a:xfrm>
          </p:grpSpPr>
          <p:pic>
            <p:nvPicPr>
              <p:cNvPr id="20" name="Imagen 19"/>
              <p:cNvPicPr>
                <a:picLocks noChangeAspect="1"/>
              </p:cNvPicPr>
              <p:nvPr/>
            </p:nvPicPr>
            <p:blipFill rotWithShape="1">
              <a:blip r:embed="rId3">
                <a:extLst>
                  <a:ext uri="{28A0092B-C50C-407E-A947-70E740481C1C}">
                    <a14:useLocalDpi xmlns:a14="http://schemas.microsoft.com/office/drawing/2010/main" val="0"/>
                  </a:ext>
                </a:extLst>
              </a:blip>
              <a:srcRect l="1170" t="12930" r="39220" b="18269"/>
              <a:stretch/>
            </p:blipFill>
            <p:spPr>
              <a:xfrm>
                <a:off x="3285311" y="2622197"/>
                <a:ext cx="5995851" cy="3892731"/>
              </a:xfrm>
              <a:prstGeom prst="rect">
                <a:avLst/>
              </a:prstGeom>
            </p:spPr>
          </p:pic>
          <p:sp>
            <p:nvSpPr>
              <p:cNvPr id="21" name="CuadroTexto 20"/>
              <p:cNvSpPr txBox="1"/>
              <p:nvPr/>
            </p:nvSpPr>
            <p:spPr>
              <a:xfrm>
                <a:off x="2313911" y="2778700"/>
                <a:ext cx="461665" cy="2682755"/>
              </a:xfrm>
              <a:prstGeom prst="rect">
                <a:avLst/>
              </a:prstGeom>
            </p:spPr>
            <p:style>
              <a:lnRef idx="1">
                <a:schemeClr val="accent3"/>
              </a:lnRef>
              <a:fillRef idx="2">
                <a:schemeClr val="accent3"/>
              </a:fillRef>
              <a:effectRef idx="1">
                <a:schemeClr val="accent3"/>
              </a:effectRef>
              <a:fontRef idx="minor">
                <a:schemeClr val="dk1"/>
              </a:fontRef>
            </p:style>
            <p:txBody>
              <a:bodyPr vert="horz" wrap="square" rtlCol="0" anchor="ctr">
                <a:spAutoFit/>
              </a:bodyPr>
              <a:lstStyle/>
              <a:p>
                <a:pPr algn="ctr"/>
                <a:r>
                  <a:rPr lang="es-MX" sz="1300" b="1" dirty="0">
                    <a:latin typeface="Montserrat" panose="00000500000000000000" pitchFamily="50" charset="0"/>
                  </a:rPr>
                  <a:t>E</a:t>
                </a:r>
              </a:p>
              <a:p>
                <a:pPr algn="ctr"/>
                <a:r>
                  <a:rPr lang="es-MX" sz="1300" b="1" dirty="0">
                    <a:latin typeface="Montserrat" panose="00000500000000000000" pitchFamily="50" charset="0"/>
                  </a:rPr>
                  <a:t>S</a:t>
                </a:r>
              </a:p>
              <a:p>
                <a:pPr algn="ctr"/>
                <a:r>
                  <a:rPr lang="es-MX" sz="1300" b="1" dirty="0">
                    <a:latin typeface="Montserrat" panose="00000500000000000000" pitchFamily="50" charset="0"/>
                  </a:rPr>
                  <a:t>T</a:t>
                </a:r>
              </a:p>
              <a:p>
                <a:pPr algn="ctr"/>
                <a:r>
                  <a:rPr lang="es-MX" sz="1300" b="1" dirty="0">
                    <a:latin typeface="Montserrat" panose="00000500000000000000" pitchFamily="50" charset="0"/>
                  </a:rPr>
                  <a:t>R</a:t>
                </a:r>
              </a:p>
              <a:p>
                <a:pPr algn="ctr"/>
                <a:r>
                  <a:rPr lang="es-MX" sz="1300" b="1" dirty="0">
                    <a:latin typeface="Montserrat" panose="00000500000000000000" pitchFamily="50" charset="0"/>
                  </a:rPr>
                  <a:t>A</a:t>
                </a:r>
              </a:p>
              <a:p>
                <a:pPr algn="ctr"/>
                <a:r>
                  <a:rPr lang="es-MX" sz="1300" b="1" dirty="0">
                    <a:latin typeface="Montserrat" panose="00000500000000000000" pitchFamily="50" charset="0"/>
                  </a:rPr>
                  <a:t>T</a:t>
                </a:r>
              </a:p>
              <a:p>
                <a:pPr algn="ctr"/>
                <a:r>
                  <a:rPr lang="es-MX" sz="1300" b="1" dirty="0">
                    <a:latin typeface="Montserrat" panose="00000500000000000000" pitchFamily="50" charset="0"/>
                  </a:rPr>
                  <a:t>É</a:t>
                </a:r>
              </a:p>
              <a:p>
                <a:pPr algn="ctr"/>
                <a:r>
                  <a:rPr lang="es-MX" sz="1300" b="1" dirty="0">
                    <a:latin typeface="Montserrat" panose="00000500000000000000" pitchFamily="50" charset="0"/>
                  </a:rPr>
                  <a:t>G</a:t>
                </a:r>
              </a:p>
              <a:p>
                <a:pPr algn="ctr"/>
                <a:r>
                  <a:rPr lang="es-MX" sz="1300" b="1" dirty="0">
                    <a:latin typeface="Montserrat" panose="00000500000000000000" pitchFamily="50" charset="0"/>
                  </a:rPr>
                  <a:t>I</a:t>
                </a:r>
              </a:p>
              <a:p>
                <a:pPr algn="ctr"/>
                <a:r>
                  <a:rPr lang="es-MX" sz="1300" b="1" dirty="0">
                    <a:latin typeface="Montserrat" panose="00000500000000000000" pitchFamily="50" charset="0"/>
                  </a:rPr>
                  <a:t>C</a:t>
                </a:r>
              </a:p>
              <a:p>
                <a:pPr algn="ctr"/>
                <a:r>
                  <a:rPr lang="es-MX" sz="1300" b="1" dirty="0">
                    <a:latin typeface="Montserrat" panose="00000500000000000000" pitchFamily="50" charset="0"/>
                  </a:rPr>
                  <a:t>O</a:t>
                </a:r>
              </a:p>
              <a:p>
                <a:pPr algn="ctr"/>
                <a:r>
                  <a:rPr lang="es-MX" sz="1300" b="1" dirty="0">
                    <a:latin typeface="Montserrat" panose="00000500000000000000" pitchFamily="50" charset="0"/>
                  </a:rPr>
                  <a:t>S</a:t>
                </a:r>
              </a:p>
            </p:txBody>
          </p:sp>
          <p:sp>
            <p:nvSpPr>
              <p:cNvPr id="22" name="CuadroTexto 21"/>
              <p:cNvSpPr txBox="1"/>
              <p:nvPr/>
            </p:nvSpPr>
            <p:spPr>
              <a:xfrm>
                <a:off x="9756867" y="4681578"/>
                <a:ext cx="461665" cy="1606341"/>
              </a:xfrm>
              <a:prstGeom prst="rect">
                <a:avLst/>
              </a:prstGeom>
            </p:spPr>
            <p:style>
              <a:lnRef idx="1">
                <a:schemeClr val="accent3"/>
              </a:lnRef>
              <a:fillRef idx="2">
                <a:schemeClr val="accent3"/>
              </a:fillRef>
              <a:effectRef idx="1">
                <a:schemeClr val="accent3"/>
              </a:effectRef>
              <a:fontRef idx="minor">
                <a:schemeClr val="dk1"/>
              </a:fontRef>
            </p:style>
            <p:txBody>
              <a:bodyPr vert="horz" wrap="square" rtlCol="0" anchor="ctr">
                <a:spAutoFit/>
              </a:bodyPr>
              <a:lstStyle/>
              <a:p>
                <a:pPr algn="ctr"/>
                <a:r>
                  <a:rPr lang="es-MX" sz="1300" b="1" dirty="0">
                    <a:latin typeface="Montserrat" panose="00000500000000000000" pitchFamily="50" charset="0"/>
                  </a:rPr>
                  <a:t>G</a:t>
                </a:r>
              </a:p>
              <a:p>
                <a:pPr algn="ctr"/>
                <a:r>
                  <a:rPr lang="es-MX" sz="1300" b="1" dirty="0">
                    <a:latin typeface="Montserrat" panose="00000500000000000000" pitchFamily="50" charset="0"/>
                  </a:rPr>
                  <a:t>E</a:t>
                </a:r>
              </a:p>
              <a:p>
                <a:pPr algn="ctr"/>
                <a:r>
                  <a:rPr lang="es-MX" sz="1300" b="1" dirty="0">
                    <a:latin typeface="Montserrat" panose="00000500000000000000" pitchFamily="50" charset="0"/>
                  </a:rPr>
                  <a:t>S</a:t>
                </a:r>
              </a:p>
              <a:p>
                <a:pPr algn="ctr"/>
                <a:r>
                  <a:rPr lang="es-MX" sz="1300" b="1" dirty="0">
                    <a:latin typeface="Montserrat" panose="00000500000000000000" pitchFamily="50" charset="0"/>
                  </a:rPr>
                  <a:t>T</a:t>
                </a:r>
              </a:p>
              <a:p>
                <a:pPr algn="ctr"/>
                <a:r>
                  <a:rPr lang="es-MX" sz="1300" b="1" dirty="0">
                    <a:latin typeface="Montserrat" panose="00000500000000000000" pitchFamily="50" charset="0"/>
                  </a:rPr>
                  <a:t>I</a:t>
                </a:r>
              </a:p>
              <a:p>
                <a:pPr algn="ctr"/>
                <a:r>
                  <a:rPr lang="es-MX" sz="1300" b="1" dirty="0">
                    <a:latin typeface="Montserrat" panose="00000500000000000000" pitchFamily="50" charset="0"/>
                  </a:rPr>
                  <a:t>Ó</a:t>
                </a:r>
              </a:p>
              <a:p>
                <a:pPr algn="ctr"/>
                <a:r>
                  <a:rPr lang="es-MX" sz="1300" b="1" dirty="0">
                    <a:latin typeface="Montserrat" panose="00000500000000000000" pitchFamily="50" charset="0"/>
                  </a:rPr>
                  <a:t>N</a:t>
                </a:r>
              </a:p>
            </p:txBody>
          </p:sp>
          <p:sp>
            <p:nvSpPr>
              <p:cNvPr id="23" name="Abrir llave 22"/>
              <p:cNvSpPr/>
              <p:nvPr/>
            </p:nvSpPr>
            <p:spPr>
              <a:xfrm>
                <a:off x="2910785" y="2726699"/>
                <a:ext cx="352698" cy="2757820"/>
              </a:xfrm>
              <a:prstGeom prst="leftBrace">
                <a:avLst>
                  <a:gd name="adj1" fmla="val 63888"/>
                  <a:gd name="adj2" fmla="val 49526"/>
                </a:avLst>
              </a:prstGeom>
              <a:ln w="28575"/>
            </p:spPr>
            <p:style>
              <a:lnRef idx="3">
                <a:schemeClr val="dk1"/>
              </a:lnRef>
              <a:fillRef idx="0">
                <a:schemeClr val="dk1"/>
              </a:fillRef>
              <a:effectRef idx="2">
                <a:schemeClr val="dk1"/>
              </a:effectRef>
              <a:fontRef idx="minor">
                <a:schemeClr val="tx1"/>
              </a:fontRef>
            </p:style>
            <p:txBody>
              <a:bodyPr rtlCol="0" anchor="ctr"/>
              <a:lstStyle/>
              <a:p>
                <a:pPr algn="ctr"/>
                <a:endParaRPr lang="es-MX"/>
              </a:p>
            </p:txBody>
          </p:sp>
          <p:sp>
            <p:nvSpPr>
              <p:cNvPr id="25" name="Abrir llave 24"/>
              <p:cNvSpPr/>
              <p:nvPr/>
            </p:nvSpPr>
            <p:spPr>
              <a:xfrm rot="10800000">
                <a:off x="9271315" y="4669857"/>
                <a:ext cx="352698" cy="1708160"/>
              </a:xfrm>
              <a:prstGeom prst="leftBrace">
                <a:avLst>
                  <a:gd name="adj1" fmla="val 63888"/>
                  <a:gd name="adj2" fmla="val 49526"/>
                </a:avLst>
              </a:prstGeom>
              <a:ln w="28575"/>
            </p:spPr>
            <p:style>
              <a:lnRef idx="3">
                <a:schemeClr val="dk1"/>
              </a:lnRef>
              <a:fillRef idx="0">
                <a:schemeClr val="dk1"/>
              </a:fillRef>
              <a:effectRef idx="2">
                <a:schemeClr val="dk1"/>
              </a:effectRef>
              <a:fontRef idx="minor">
                <a:schemeClr val="tx1"/>
              </a:fontRef>
            </p:style>
            <p:txBody>
              <a:bodyPr rtlCol="0" anchor="ctr"/>
              <a:lstStyle/>
              <a:p>
                <a:pPr algn="ctr"/>
                <a:endParaRPr lang="es-MX"/>
              </a:p>
            </p:txBody>
          </p:sp>
        </p:grpSp>
      </p:grpSp>
      <p:grpSp>
        <p:nvGrpSpPr>
          <p:cNvPr id="16" name="Grupo 15"/>
          <p:cNvGrpSpPr/>
          <p:nvPr/>
        </p:nvGrpSpPr>
        <p:grpSpPr>
          <a:xfrm>
            <a:off x="6426925" y="2447246"/>
            <a:ext cx="5133703" cy="3975637"/>
            <a:chOff x="6479176" y="2447246"/>
            <a:chExt cx="5133703" cy="3975637"/>
          </a:xfrm>
        </p:grpSpPr>
        <p:sp>
          <p:nvSpPr>
            <p:cNvPr id="27" name="CuadroTexto 26"/>
            <p:cNvSpPr txBox="1"/>
            <p:nvPr/>
          </p:nvSpPr>
          <p:spPr>
            <a:xfrm>
              <a:off x="6863899" y="2447246"/>
              <a:ext cx="4300336" cy="27699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b="1" dirty="0">
                  <a:latin typeface="Montserrat" panose="00000500000000000000" pitchFamily="50" charset="0"/>
                </a:rPr>
                <a:t>6. Dimensión del indicador:</a:t>
              </a:r>
            </a:p>
          </p:txBody>
        </p:sp>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l="7191" t="11237" r="7381" b="8572"/>
            <a:stretch/>
          </p:blipFill>
          <p:spPr>
            <a:xfrm>
              <a:off x="6479176" y="2808688"/>
              <a:ext cx="5133703" cy="3614195"/>
            </a:xfrm>
            <a:prstGeom prst="rect">
              <a:avLst/>
            </a:prstGeom>
          </p:spPr>
        </p:pic>
      </p:grpSp>
      <p:sp>
        <p:nvSpPr>
          <p:cNvPr id="15" name="CuadroTexto 14">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Ficha de Indicadores de Desempeño</a:t>
            </a:r>
          </a:p>
        </p:txBody>
      </p:sp>
    </p:spTree>
    <p:extLst>
      <p:ext uri="{BB962C8B-B14F-4D97-AF65-F5344CB8AC3E}">
        <p14:creationId xmlns:p14="http://schemas.microsoft.com/office/powerpoint/2010/main" val="107110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a:stretch>
            <a:fillRect/>
          </a:stretch>
        </p:blipFill>
        <p:spPr>
          <a:xfrm>
            <a:off x="382364" y="1071987"/>
            <a:ext cx="11427273" cy="1098723"/>
          </a:xfrm>
          <a:prstGeom prst="rect">
            <a:avLst/>
          </a:prstGeom>
        </p:spPr>
      </p:pic>
      <p:sp>
        <p:nvSpPr>
          <p:cNvPr id="17" name="CuadroTexto 16"/>
          <p:cNvSpPr txBox="1"/>
          <p:nvPr/>
        </p:nvSpPr>
        <p:spPr>
          <a:xfrm>
            <a:off x="0" y="2484373"/>
            <a:ext cx="5682343" cy="3416320"/>
          </a:xfrm>
          <a:prstGeom prst="rect">
            <a:avLst/>
          </a:prstGeom>
          <a:noFill/>
        </p:spPr>
        <p:txBody>
          <a:bodyPr wrap="square" rtlCol="0">
            <a:spAutoFit/>
          </a:bodyPr>
          <a:lstStyle/>
          <a:p>
            <a:pPr algn="just"/>
            <a:r>
              <a:rPr lang="es-MX" sz="1200" b="1" dirty="0">
                <a:latin typeface="Montserrat" panose="00000500000000000000" pitchFamily="50" charset="0"/>
              </a:rPr>
              <a:t>7. Unidad de medida:</a:t>
            </a:r>
          </a:p>
          <a:p>
            <a:pPr algn="just"/>
            <a:endParaRPr lang="es-MX" sz="1200" b="1" dirty="0">
              <a:latin typeface="Montserrat" panose="00000500000000000000" pitchFamily="50" charset="0"/>
            </a:endParaRPr>
          </a:p>
          <a:p>
            <a:pPr marL="171450" indent="-171450" algn="just">
              <a:buFont typeface="Arial" panose="020B0604020202020204" pitchFamily="34" charset="0"/>
              <a:buChar char="•"/>
            </a:pPr>
            <a:r>
              <a:rPr lang="es-MX" sz="1200" dirty="0">
                <a:latin typeface="Montserrat" panose="00000500000000000000" pitchFamily="50" charset="0"/>
              </a:rPr>
              <a:t>Corresponde a la forma en que se expresa el resultado de la aplicación del indicador (altura, kilómetros, millones de pesos); esta unidad está en función de la fórmula o método de cálculo utilizado para expresar el indicador. </a:t>
            </a:r>
          </a:p>
          <a:p>
            <a:pPr algn="just"/>
            <a:endParaRPr lang="es-MX" sz="1200" dirty="0">
              <a:latin typeface="Montserrat" panose="00000500000000000000" pitchFamily="50" charset="0"/>
            </a:endParaRPr>
          </a:p>
          <a:p>
            <a:pPr marL="171450" indent="-171450" algn="just">
              <a:buFont typeface="Arial" panose="020B0604020202020204" pitchFamily="34" charset="0"/>
              <a:buChar char="•"/>
            </a:pPr>
            <a:r>
              <a:rPr lang="es-MX" sz="1200" dirty="0">
                <a:latin typeface="Montserrat" panose="00000500000000000000" pitchFamily="50" charset="0"/>
              </a:rPr>
              <a:t>Cuando se utilizan expresiones aritméticas tales como proporciones, tasas, razones o índices, el resultado de la aplicación de estas fórmulas siempre da un valor relativo.</a:t>
            </a:r>
          </a:p>
          <a:p>
            <a:pPr algn="just"/>
            <a:endParaRPr lang="es-MX" sz="1200" dirty="0">
              <a:latin typeface="Montserrat" panose="00000500000000000000" pitchFamily="50" charset="0"/>
            </a:endParaRPr>
          </a:p>
          <a:p>
            <a:pPr marL="171450" indent="-171450" algn="just">
              <a:buFont typeface="Arial" panose="020B0604020202020204" pitchFamily="34" charset="0"/>
              <a:buChar char="•"/>
            </a:pPr>
            <a:r>
              <a:rPr lang="es-MX" sz="1200" dirty="0">
                <a:latin typeface="Montserrat" panose="00000500000000000000" pitchFamily="50" charset="0"/>
              </a:rPr>
              <a:t>Es la forma como se quiere expresar el resultado de la medición del indicador. </a:t>
            </a:r>
          </a:p>
          <a:p>
            <a:pPr algn="just"/>
            <a:endParaRPr lang="es-MX" sz="1200" dirty="0">
              <a:latin typeface="Montserrat" panose="00000500000000000000" pitchFamily="50" charset="0"/>
            </a:endParaRPr>
          </a:p>
          <a:p>
            <a:pPr marL="171450" indent="-171450" algn="just">
              <a:buFont typeface="Arial" panose="020B0604020202020204" pitchFamily="34" charset="0"/>
              <a:buChar char="•"/>
            </a:pPr>
            <a:r>
              <a:rPr lang="es-MX" sz="1200" dirty="0">
                <a:latin typeface="Montserrat" panose="00000500000000000000" pitchFamily="50" charset="0"/>
              </a:rPr>
              <a:t>Para poder identificar adecuadamente la unidad de medida se tiene que considerar la fórmula matemática planteada en el método de cálculo ya que en ésta también se puede observar si el indicador es absoluto o relativo.</a:t>
            </a:r>
          </a:p>
        </p:txBody>
      </p:sp>
      <p:sp>
        <p:nvSpPr>
          <p:cNvPr id="18" name="CuadroTexto 17"/>
          <p:cNvSpPr txBox="1"/>
          <p:nvPr/>
        </p:nvSpPr>
        <p:spPr>
          <a:xfrm>
            <a:off x="6596755" y="2486803"/>
            <a:ext cx="5107577" cy="3046988"/>
          </a:xfrm>
          <a:prstGeom prst="rect">
            <a:avLst/>
          </a:prstGeom>
          <a:noFill/>
        </p:spPr>
        <p:txBody>
          <a:bodyPr wrap="square" rtlCol="0">
            <a:spAutoFit/>
          </a:bodyPr>
          <a:lstStyle/>
          <a:p>
            <a:pPr algn="just"/>
            <a:r>
              <a:rPr lang="es-MX" sz="1200" b="1" dirty="0">
                <a:latin typeface="Montserrat" panose="00000500000000000000" pitchFamily="50" charset="0"/>
              </a:rPr>
              <a:t>8. Descripción del método de cálculo:</a:t>
            </a:r>
          </a:p>
          <a:p>
            <a:pPr algn="just"/>
            <a:endParaRPr lang="es-MX" sz="1200" b="1" dirty="0">
              <a:latin typeface="Montserrat" panose="00000500000000000000" pitchFamily="50" charset="0"/>
            </a:endParaRPr>
          </a:p>
          <a:p>
            <a:pPr marL="171450" indent="-171450" algn="just">
              <a:buFont typeface="Arial" panose="020B0604020202020204" pitchFamily="34" charset="0"/>
              <a:buChar char="•"/>
            </a:pPr>
            <a:r>
              <a:rPr lang="es-MX" sz="1200" dirty="0">
                <a:latin typeface="Montserrat" panose="00000500000000000000" pitchFamily="50" charset="0"/>
              </a:rPr>
              <a:t>Se refiere a la descripción literal (no algebraica) del algoritmo. Es decir, a la forma literal del cálculo. Identifica las variables que intervienen y la relación entre ellas.</a:t>
            </a:r>
          </a:p>
          <a:p>
            <a:pPr algn="just"/>
            <a:endParaRPr lang="es-MX" sz="1200" dirty="0">
              <a:latin typeface="Montserrat" panose="00000500000000000000" pitchFamily="50" charset="0"/>
            </a:endParaRPr>
          </a:p>
          <a:p>
            <a:pPr algn="just"/>
            <a:r>
              <a:rPr lang="es-MX" sz="1200" dirty="0">
                <a:latin typeface="Montserrat" panose="00000500000000000000" pitchFamily="50" charset="0"/>
              </a:rPr>
              <a:t>Se recomienda:</a:t>
            </a:r>
          </a:p>
          <a:p>
            <a:pPr algn="just"/>
            <a:endParaRPr lang="es-MX" sz="1200" dirty="0">
              <a:latin typeface="Montserrat" panose="00000500000000000000" pitchFamily="50" charset="0"/>
            </a:endParaRPr>
          </a:p>
          <a:p>
            <a:pPr marL="171450" indent="-171450" algn="just">
              <a:buFont typeface="Arial" panose="020B0604020202020204" pitchFamily="34" charset="0"/>
              <a:buChar char="•"/>
            </a:pPr>
            <a:r>
              <a:rPr lang="es-MX" sz="1200" dirty="0">
                <a:latin typeface="Montserrat" panose="00000500000000000000" pitchFamily="50" charset="0"/>
              </a:rPr>
              <a:t>Hacer uso de símbolos matemáticos para las expresiones aritméticas.</a:t>
            </a:r>
          </a:p>
          <a:p>
            <a:pPr algn="just"/>
            <a:endParaRPr lang="es-MX" sz="1200" dirty="0">
              <a:latin typeface="Montserrat" panose="00000500000000000000" pitchFamily="50" charset="0"/>
            </a:endParaRPr>
          </a:p>
          <a:p>
            <a:pPr marL="171450" indent="-171450" algn="just">
              <a:buFont typeface="Arial" panose="020B0604020202020204" pitchFamily="34" charset="0"/>
              <a:buChar char="•"/>
            </a:pPr>
            <a:r>
              <a:rPr lang="es-MX" sz="1200" dirty="0">
                <a:latin typeface="Montserrat" panose="00000500000000000000" pitchFamily="50" charset="0"/>
              </a:rPr>
              <a:t>Ser de fácil comprensión, es decir, que queden claras las variables que serán utilizadas.</a:t>
            </a:r>
          </a:p>
          <a:p>
            <a:pPr algn="just"/>
            <a:endParaRPr lang="es-MX" sz="1200" dirty="0">
              <a:latin typeface="Montserrat" panose="00000500000000000000" pitchFamily="50" charset="0"/>
            </a:endParaRPr>
          </a:p>
          <a:p>
            <a:pPr marL="171450" indent="-171450" algn="just">
              <a:buFont typeface="Arial" panose="020B0604020202020204" pitchFamily="34" charset="0"/>
              <a:buChar char="•"/>
            </a:pPr>
            <a:r>
              <a:rPr lang="es-MX" sz="1200" dirty="0">
                <a:latin typeface="Montserrat" panose="00000500000000000000" pitchFamily="50" charset="0"/>
              </a:rPr>
              <a:t>Incluir un anexo metodológico para los casos en los que las expresiones matemáticas sean complejas.</a:t>
            </a:r>
          </a:p>
        </p:txBody>
      </p:sp>
      <p:sp>
        <p:nvSpPr>
          <p:cNvPr id="6" name="CuadroTexto 5">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Ficha de Indicadores de Desempeño</a:t>
            </a:r>
          </a:p>
        </p:txBody>
      </p:sp>
    </p:spTree>
    <p:extLst>
      <p:ext uri="{BB962C8B-B14F-4D97-AF65-F5344CB8AC3E}">
        <p14:creationId xmlns:p14="http://schemas.microsoft.com/office/powerpoint/2010/main" val="3210165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60593" y="1029136"/>
            <a:ext cx="11470815" cy="1115164"/>
          </a:xfrm>
          <a:prstGeom prst="rect">
            <a:avLst/>
          </a:prstGeom>
        </p:spPr>
      </p:pic>
      <p:sp>
        <p:nvSpPr>
          <p:cNvPr id="6" name="CuadroTexto 5"/>
          <p:cNvSpPr txBox="1"/>
          <p:nvPr/>
        </p:nvSpPr>
        <p:spPr>
          <a:xfrm>
            <a:off x="0" y="2237942"/>
            <a:ext cx="11831408" cy="830997"/>
          </a:xfrm>
          <a:prstGeom prst="rect">
            <a:avLst/>
          </a:prstGeom>
          <a:noFill/>
        </p:spPr>
        <p:txBody>
          <a:bodyPr wrap="square" rtlCol="0">
            <a:spAutoFit/>
          </a:bodyPr>
          <a:lstStyle/>
          <a:p>
            <a:pPr algn="just"/>
            <a:r>
              <a:rPr lang="es-MX" sz="1200" b="1" dirty="0">
                <a:latin typeface="Montserrat" panose="00000500000000000000" pitchFamily="50" charset="0"/>
              </a:rPr>
              <a:t>9. Método de cálculo (Algoritmo):</a:t>
            </a:r>
          </a:p>
          <a:p>
            <a:pPr algn="just"/>
            <a:endParaRPr lang="es-MX" sz="1200" b="1" dirty="0">
              <a:latin typeface="Montserrat" panose="00000500000000000000" pitchFamily="50" charset="0"/>
            </a:endParaRPr>
          </a:p>
          <a:p>
            <a:pPr algn="just"/>
            <a:r>
              <a:rPr lang="es-MX" sz="1200" dirty="0">
                <a:latin typeface="Montserrat" panose="00000500000000000000" pitchFamily="50" charset="0"/>
              </a:rPr>
              <a:t>Se refiere a la expresión algebraica del indicador, a la explicación sencilla de la forma en que se relacionan las variables y a la metodología para calcular el indicador, es una expresión matemática. Se compone de dos variables: variable del avance realizado y la variable del avance programado.</a:t>
            </a:r>
          </a:p>
        </p:txBody>
      </p:sp>
      <p:grpSp>
        <p:nvGrpSpPr>
          <p:cNvPr id="7" name="Grupo 6"/>
          <p:cNvGrpSpPr/>
          <p:nvPr/>
        </p:nvGrpSpPr>
        <p:grpSpPr>
          <a:xfrm>
            <a:off x="8643" y="3430560"/>
            <a:ext cx="5617030" cy="2421317"/>
            <a:chOff x="442396" y="1081806"/>
            <a:chExt cx="5617030" cy="2421317"/>
          </a:xfrm>
        </p:grpSpPr>
        <p:sp>
          <p:nvSpPr>
            <p:cNvPr id="8" name="CuadroTexto 7"/>
            <p:cNvSpPr txBox="1"/>
            <p:nvPr/>
          </p:nvSpPr>
          <p:spPr>
            <a:xfrm>
              <a:off x="648181" y="1635804"/>
              <a:ext cx="1464694"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dirty="0">
                  <a:latin typeface="Montserrat" panose="00000500000000000000" pitchFamily="50" charset="0"/>
                </a:rPr>
                <a:t>Parte de la que queremos saber la relación.</a:t>
              </a:r>
            </a:p>
          </p:txBody>
        </p:sp>
        <mc:AlternateContent xmlns:mc="http://schemas.openxmlformats.org/markup-compatibility/2006" xmlns:a14="http://schemas.microsoft.com/office/drawing/2010/main">
          <mc:Choice Requires="a14">
            <p:sp>
              <p:nvSpPr>
                <p:cNvPr id="9" name="Rectángulo 8"/>
                <p:cNvSpPr/>
                <p:nvPr/>
              </p:nvSpPr>
              <p:spPr>
                <a:xfrm>
                  <a:off x="1866334" y="1896002"/>
                  <a:ext cx="345190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MX" b="1" i="1">
                                <a:latin typeface="Cambria Math" panose="02040503050406030204" pitchFamily="18" charset="0"/>
                              </a:rPr>
                            </m:ctrlPr>
                          </m:dPr>
                          <m:e>
                            <m:f>
                              <m:fPr>
                                <m:ctrlPr>
                                  <a:rPr lang="es-MX" b="1" i="1">
                                    <a:latin typeface="Cambria Math" panose="02040503050406030204" pitchFamily="18" charset="0"/>
                                  </a:rPr>
                                </m:ctrlPr>
                              </m:fPr>
                              <m:num>
                                <m:r>
                                  <a:rPr lang="es-MX" b="1" i="1">
                                    <a:latin typeface="Cambria Math" panose="02040503050406030204" pitchFamily="18" charset="0"/>
                                  </a:rPr>
                                  <m:t>𝒏𝒖𝒎𝒆𝒓𝒂𝒅𝒐𝒓</m:t>
                                </m:r>
                              </m:num>
                              <m:den>
                                <m:r>
                                  <a:rPr lang="es-MX" b="1" i="1">
                                    <a:latin typeface="Cambria Math" panose="02040503050406030204" pitchFamily="18" charset="0"/>
                                  </a:rPr>
                                  <m:t>𝒅𝒆𝒏𝒐𝒎𝒊𝒏𝒂𝒅𝒐𝒓</m:t>
                                </m:r>
                              </m:den>
                            </m:f>
                          </m:e>
                        </m:d>
                        <m:r>
                          <a:rPr lang="es-MX" b="0" i="0">
                            <a:latin typeface="Cambria Math" panose="02040503050406030204" pitchFamily="18" charset="0"/>
                          </a:rPr>
                          <m:t> ×100 =</m:t>
                        </m:r>
                        <m:r>
                          <a:rPr lang="es-MX" b="1" i="1">
                            <a:latin typeface="Cambria Math" panose="02040503050406030204" pitchFamily="18" charset="0"/>
                          </a:rPr>
                          <m:t>𝒙</m:t>
                        </m:r>
                        <m:r>
                          <a:rPr lang="es-MX" b="0" i="0">
                            <a:latin typeface="Cambria Math" panose="02040503050406030204" pitchFamily="18" charset="0"/>
                          </a:rPr>
                          <m:t>%</m:t>
                        </m:r>
                      </m:oMath>
                    </m:oMathPara>
                  </a14:m>
                  <a:endParaRPr lang="es-MX" dirty="0"/>
                </a:p>
              </p:txBody>
            </p:sp>
          </mc:Choice>
          <mc:Fallback xmlns="">
            <p:sp>
              <p:nvSpPr>
                <p:cNvPr id="8" name="Rectángulo 7"/>
                <p:cNvSpPr>
                  <a:spLocks noRot="1" noChangeAspect="1" noMove="1" noResize="1" noEditPoints="1" noAdjustHandles="1" noChangeArrowheads="1" noChangeShapeType="1" noTextEdit="1"/>
                </p:cNvSpPr>
                <p:nvPr/>
              </p:nvSpPr>
              <p:spPr>
                <a:xfrm>
                  <a:off x="1866334" y="1896002"/>
                  <a:ext cx="3451906" cy="714683"/>
                </a:xfrm>
                <a:prstGeom prst="rect">
                  <a:avLst/>
                </a:prstGeom>
                <a:blipFill>
                  <a:blip r:embed="rId3"/>
                  <a:stretch>
                    <a:fillRect/>
                  </a:stretch>
                </a:blipFill>
              </p:spPr>
              <p:txBody>
                <a:bodyPr/>
                <a:lstStyle/>
                <a:p>
                  <a:r>
                    <a:rPr lang="es-MX">
                      <a:noFill/>
                    </a:rPr>
                    <a:t> </a:t>
                  </a:r>
                </a:p>
              </p:txBody>
            </p:sp>
          </mc:Fallback>
        </mc:AlternateContent>
        <p:sp>
          <p:nvSpPr>
            <p:cNvPr id="10" name="CuadroTexto 9"/>
            <p:cNvSpPr txBox="1"/>
            <p:nvPr/>
          </p:nvSpPr>
          <p:spPr>
            <a:xfrm>
              <a:off x="442397" y="1081806"/>
              <a:ext cx="5617029"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b="1" dirty="0">
                  <a:latin typeface="Montserrat" panose="00000500000000000000" pitchFamily="50" charset="0"/>
                </a:rPr>
                <a:t>Porcentaje:</a:t>
              </a:r>
            </a:p>
            <a:p>
              <a:pPr algn="just"/>
              <a:r>
                <a:rPr lang="es-MX" sz="1200" dirty="0">
                  <a:latin typeface="Montserrat" panose="00000500000000000000" pitchFamily="50" charset="0"/>
                </a:rPr>
                <a:t>El porcentaje nos dice qué parte de un total representa una cantidad.</a:t>
              </a:r>
            </a:p>
          </p:txBody>
        </p:sp>
        <p:cxnSp>
          <p:nvCxnSpPr>
            <p:cNvPr id="11" name="Conector recto de flecha 10"/>
            <p:cNvCxnSpPr/>
            <p:nvPr/>
          </p:nvCxnSpPr>
          <p:spPr>
            <a:xfrm>
              <a:off x="1719419" y="2071962"/>
              <a:ext cx="262826" cy="990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ector recto de flecha 11"/>
            <p:cNvCxnSpPr/>
            <p:nvPr/>
          </p:nvCxnSpPr>
          <p:spPr>
            <a:xfrm flipV="1">
              <a:off x="1805070" y="2373087"/>
              <a:ext cx="191892" cy="190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CuadroTexto 12"/>
            <p:cNvSpPr txBox="1"/>
            <p:nvPr/>
          </p:nvSpPr>
          <p:spPr>
            <a:xfrm>
              <a:off x="648181" y="2395127"/>
              <a:ext cx="1218153"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dirty="0">
                  <a:latin typeface="Montserrat" panose="00000500000000000000" pitchFamily="50" charset="0"/>
                </a:rPr>
                <a:t>Totalidad de lo que se medirá.</a:t>
              </a:r>
            </a:p>
          </p:txBody>
        </p:sp>
        <p:sp>
          <p:nvSpPr>
            <p:cNvPr id="14" name="CuadroTexto 13"/>
            <p:cNvSpPr txBox="1"/>
            <p:nvPr/>
          </p:nvSpPr>
          <p:spPr>
            <a:xfrm>
              <a:off x="442396" y="3041458"/>
              <a:ext cx="5617029"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b="1" dirty="0">
                  <a:latin typeface="Montserrat" panose="00000500000000000000" pitchFamily="50" charset="0"/>
                </a:rPr>
                <a:t>El numerador y el denominador tienen igual unidad de medida en ambas partes.</a:t>
              </a:r>
              <a:endParaRPr lang="es-MX" sz="1200" dirty="0">
                <a:latin typeface="Montserrat" panose="00000500000000000000" pitchFamily="50" charset="0"/>
              </a:endParaRPr>
            </a:p>
          </p:txBody>
        </p:sp>
      </p:grpSp>
      <p:sp>
        <p:nvSpPr>
          <p:cNvPr id="20" name="CuadroTexto 19">
            <a:extLst>
              <a:ext uri="{FF2B5EF4-FFF2-40B4-BE49-F238E27FC236}">
                <a16:creationId xmlns:a16="http://schemas.microsoft.com/office/drawing/2014/main" id="{F711F15A-0CE5-4F40-9903-C94AEA90AD1F}"/>
              </a:ext>
            </a:extLst>
          </p:cNvPr>
          <p:cNvSpPr txBox="1"/>
          <p:nvPr/>
        </p:nvSpPr>
        <p:spPr>
          <a:xfrm>
            <a:off x="5695405" y="104504"/>
            <a:ext cx="6400799" cy="523220"/>
          </a:xfrm>
          <a:prstGeom prst="rect">
            <a:avLst/>
          </a:prstGeom>
          <a:noFill/>
        </p:spPr>
        <p:txBody>
          <a:bodyPr wrap="square" rtlCol="0">
            <a:spAutoFit/>
          </a:bodyPr>
          <a:lstStyle/>
          <a:p>
            <a:pPr algn="ctr"/>
            <a:r>
              <a:rPr lang="es-MX" sz="2800" dirty="0">
                <a:solidFill>
                  <a:schemeClr val="bg1"/>
                </a:solidFill>
              </a:rPr>
              <a:t>Ficha de Indicadores de Desempeño</a:t>
            </a:r>
          </a:p>
        </p:txBody>
      </p:sp>
      <p:grpSp>
        <p:nvGrpSpPr>
          <p:cNvPr id="21" name="Grupo 20"/>
          <p:cNvGrpSpPr/>
          <p:nvPr/>
        </p:nvGrpSpPr>
        <p:grpSpPr>
          <a:xfrm>
            <a:off x="5653393" y="3430560"/>
            <a:ext cx="6308645" cy="2435119"/>
            <a:chOff x="4869052" y="4533961"/>
            <a:chExt cx="6857065" cy="1640927"/>
          </a:xfrm>
        </p:grpSpPr>
        <p:sp>
          <p:nvSpPr>
            <p:cNvPr id="22" name="CuadroTexto 21"/>
            <p:cNvSpPr txBox="1"/>
            <p:nvPr/>
          </p:nvSpPr>
          <p:spPr>
            <a:xfrm>
              <a:off x="4869052" y="4533961"/>
              <a:ext cx="6845142"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b="1" dirty="0">
                  <a:latin typeface="Montserrat" panose="00000500000000000000" pitchFamily="50" charset="0"/>
                </a:rPr>
                <a:t>Tasa de variación:</a:t>
              </a:r>
            </a:p>
            <a:p>
              <a:pPr algn="just"/>
              <a:r>
                <a:rPr lang="es-MX" sz="1200" dirty="0">
                  <a:latin typeface="Montserrat" panose="00000500000000000000" pitchFamily="50" charset="0"/>
                </a:rPr>
                <a:t>Es la forma de expresar un cambio relativo en el tiempo; es el cociente de dos observaciones de una misma variable en diferentes periodos.</a:t>
              </a:r>
            </a:p>
          </p:txBody>
        </p:sp>
        <p:sp>
          <p:nvSpPr>
            <p:cNvPr id="23" name="CuadroTexto 22"/>
            <p:cNvSpPr txBox="1"/>
            <p:nvPr/>
          </p:nvSpPr>
          <p:spPr>
            <a:xfrm>
              <a:off x="4880975" y="5863791"/>
              <a:ext cx="6845142" cy="31109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b="1" dirty="0">
                  <a:latin typeface="Montserrat" panose="00000500000000000000" pitchFamily="50" charset="0"/>
                </a:rPr>
                <a:t>La información más reciente se coloca en el numerador y la menos reciente en el denominador.</a:t>
              </a:r>
            </a:p>
          </p:txBody>
        </p:sp>
        <p:sp>
          <p:nvSpPr>
            <p:cNvPr id="24" name="CuadroTexto 23"/>
            <p:cNvSpPr txBox="1"/>
            <p:nvPr/>
          </p:nvSpPr>
          <p:spPr>
            <a:xfrm>
              <a:off x="4880975" y="5091503"/>
              <a:ext cx="1391579" cy="68441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dirty="0">
                  <a:latin typeface="Montserrat" panose="00000500000000000000" pitchFamily="50" charset="0"/>
                </a:rPr>
                <a:t>Misma unidad de medida, diferente periodo.</a:t>
              </a:r>
            </a:p>
          </p:txBody>
        </p:sp>
        <mc:AlternateContent xmlns:mc="http://schemas.openxmlformats.org/markup-compatibility/2006" xmlns:a14="http://schemas.microsoft.com/office/drawing/2010/main">
          <mc:Choice Requires="a14">
            <p:sp>
              <p:nvSpPr>
                <p:cNvPr id="25" name="Rectángulo 24"/>
                <p:cNvSpPr/>
                <p:nvPr/>
              </p:nvSpPr>
              <p:spPr>
                <a:xfrm>
                  <a:off x="5765025" y="5179377"/>
                  <a:ext cx="5677708" cy="43501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s-MX" sz="1600" b="1" i="1">
                                <a:latin typeface="Cambria Math" panose="02040503050406030204" pitchFamily="18" charset="0"/>
                              </a:rPr>
                            </m:ctrlPr>
                          </m:dPr>
                          <m:e>
                            <m:d>
                              <m:dPr>
                                <m:ctrlPr>
                                  <a:rPr lang="es-MX" sz="1600" b="1" i="1">
                                    <a:latin typeface="Cambria Math" panose="02040503050406030204" pitchFamily="18" charset="0"/>
                                  </a:rPr>
                                </m:ctrlPr>
                              </m:dPr>
                              <m:e>
                                <m:f>
                                  <m:fPr>
                                    <m:ctrlPr>
                                      <a:rPr lang="es-MX" sz="1600" b="1" i="1">
                                        <a:latin typeface="Cambria Math" panose="02040503050406030204" pitchFamily="18" charset="0"/>
                                      </a:rPr>
                                    </m:ctrlPr>
                                  </m:fPr>
                                  <m:num>
                                    <m:r>
                                      <a:rPr lang="es-MX" sz="1600" b="1" i="1">
                                        <a:latin typeface="Cambria Math" panose="02040503050406030204" pitchFamily="18" charset="0"/>
                                      </a:rPr>
                                      <m:t>𝑽𝒂𝒓𝒊𝒂𝒃𝒍𝒆</m:t>
                                    </m:r>
                                    <m:r>
                                      <a:rPr lang="es-MX" sz="1600" b="0" i="0">
                                        <a:latin typeface="Cambria Math" panose="02040503050406030204" pitchFamily="18" charset="0"/>
                                      </a:rPr>
                                      <m:t> </m:t>
                                    </m:r>
                                    <m:r>
                                      <a:rPr lang="es-MX" sz="1600" b="1" i="1">
                                        <a:latin typeface="Cambria Math" panose="02040503050406030204" pitchFamily="18" charset="0"/>
                                      </a:rPr>
                                      <m:t>𝒆𝒏</m:t>
                                    </m:r>
                                    <m:r>
                                      <a:rPr lang="es-MX" sz="1600" b="0" i="0">
                                        <a:latin typeface="Cambria Math" panose="02040503050406030204" pitchFamily="18" charset="0"/>
                                      </a:rPr>
                                      <m:t> </m:t>
                                    </m:r>
                                    <m:r>
                                      <a:rPr lang="es-MX" sz="1600" b="1" i="1">
                                        <a:latin typeface="Cambria Math" panose="02040503050406030204" pitchFamily="18" charset="0"/>
                                      </a:rPr>
                                      <m:t>𝒆𝒍</m:t>
                                    </m:r>
                                    <m:r>
                                      <a:rPr lang="es-MX" sz="1600" b="0" i="0">
                                        <a:latin typeface="Cambria Math" panose="02040503050406030204" pitchFamily="18" charset="0"/>
                                      </a:rPr>
                                      <m:t> </m:t>
                                    </m:r>
                                    <m:r>
                                      <a:rPr lang="es-MX" sz="1600" b="1" i="1">
                                        <a:latin typeface="Cambria Math" panose="02040503050406030204" pitchFamily="18" charset="0"/>
                                      </a:rPr>
                                      <m:t>𝒑𝒆𝒓𝒊𝒐𝒅𝒐</m:t>
                                    </m:r>
                                    <m:r>
                                      <a:rPr lang="es-MX" sz="1600" b="0" i="0">
                                        <a:latin typeface="Cambria Math" panose="02040503050406030204" pitchFamily="18" charset="0"/>
                                      </a:rPr>
                                      <m:t> </m:t>
                                    </m:r>
                                    <m:r>
                                      <a:rPr lang="es-MX" sz="1600" b="1" i="1">
                                        <a:latin typeface="Cambria Math" panose="02040503050406030204" pitchFamily="18" charset="0"/>
                                      </a:rPr>
                                      <m:t>𝒕</m:t>
                                    </m:r>
                                    <m:r>
                                      <a:rPr lang="es-MX" sz="1600" b="0" i="0">
                                        <a:latin typeface="Cambria Math" panose="02040503050406030204" pitchFamily="18" charset="0"/>
                                      </a:rPr>
                                      <m:t> </m:t>
                                    </m:r>
                                  </m:num>
                                  <m:den>
                                    <m:r>
                                      <a:rPr lang="es-MX" sz="1600" b="1" i="1">
                                        <a:latin typeface="Cambria Math" panose="02040503050406030204" pitchFamily="18" charset="0"/>
                                      </a:rPr>
                                      <m:t>𝑽𝒂𝒓𝒊𝒂𝒃𝒍𝒆</m:t>
                                    </m:r>
                                    <m:r>
                                      <a:rPr lang="es-MX" sz="1600" b="0" i="0">
                                        <a:latin typeface="Cambria Math" panose="02040503050406030204" pitchFamily="18" charset="0"/>
                                      </a:rPr>
                                      <m:t> </m:t>
                                    </m:r>
                                    <m:r>
                                      <a:rPr lang="es-MX" sz="1600" b="1" i="1">
                                        <a:latin typeface="Cambria Math" panose="02040503050406030204" pitchFamily="18" charset="0"/>
                                      </a:rPr>
                                      <m:t>𝒆𝒏</m:t>
                                    </m:r>
                                    <m:r>
                                      <a:rPr lang="es-MX" sz="1600" b="0" i="0">
                                        <a:latin typeface="Cambria Math" panose="02040503050406030204" pitchFamily="18" charset="0"/>
                                      </a:rPr>
                                      <m:t> </m:t>
                                    </m:r>
                                    <m:r>
                                      <a:rPr lang="es-MX" sz="1600" b="1" i="1">
                                        <a:latin typeface="Cambria Math" panose="02040503050406030204" pitchFamily="18" charset="0"/>
                                      </a:rPr>
                                      <m:t>𝒆𝒍</m:t>
                                    </m:r>
                                    <m:r>
                                      <a:rPr lang="es-MX" sz="1600" b="0" i="0">
                                        <a:latin typeface="Cambria Math" panose="02040503050406030204" pitchFamily="18" charset="0"/>
                                      </a:rPr>
                                      <m:t> </m:t>
                                    </m:r>
                                    <m:r>
                                      <a:rPr lang="es-MX" sz="1600" b="1" i="1">
                                        <a:latin typeface="Cambria Math" panose="02040503050406030204" pitchFamily="18" charset="0"/>
                                      </a:rPr>
                                      <m:t>𝒑𝒆𝒓𝒊𝒐𝒅𝒐</m:t>
                                    </m:r>
                                    <m:r>
                                      <a:rPr lang="es-MX" sz="1600" b="0" i="0">
                                        <a:latin typeface="Cambria Math" panose="02040503050406030204" pitchFamily="18" charset="0"/>
                                      </a:rPr>
                                      <m:t> </m:t>
                                    </m:r>
                                    <m:r>
                                      <a:rPr lang="es-MX" sz="1600" b="1" i="1">
                                        <a:latin typeface="Cambria Math" panose="02040503050406030204" pitchFamily="18" charset="0"/>
                                      </a:rPr>
                                      <m:t>𝒕</m:t>
                                    </m:r>
                                    <m:r>
                                      <a:rPr lang="es-MX" sz="1600" b="0" i="0">
                                        <a:latin typeface="Cambria Math" panose="02040503050406030204" pitchFamily="18" charset="0"/>
                                      </a:rPr>
                                      <m:t>−</m:t>
                                    </m:r>
                                    <m:r>
                                      <a:rPr lang="es-MX" sz="1600" b="1" i="1">
                                        <a:latin typeface="Cambria Math" panose="02040503050406030204" pitchFamily="18" charset="0"/>
                                      </a:rPr>
                                      <m:t>𝒌</m:t>
                                    </m:r>
                                  </m:den>
                                </m:f>
                              </m:e>
                            </m:d>
                            <m:r>
                              <a:rPr lang="es-MX" sz="1600" b="0" i="0">
                                <a:latin typeface="Cambria Math" panose="02040503050406030204" pitchFamily="18" charset="0"/>
                              </a:rPr>
                              <m:t>−1  </m:t>
                            </m:r>
                          </m:e>
                        </m:d>
                        <m:r>
                          <a:rPr lang="es-MX" sz="1600" b="0" i="0">
                            <a:latin typeface="Cambria Math" panose="02040503050406030204" pitchFamily="18" charset="0"/>
                          </a:rPr>
                          <m:t>∗100 =</m:t>
                        </m:r>
                        <m:r>
                          <a:rPr lang="es-MX" sz="1600" b="1" i="1">
                            <a:latin typeface="Cambria Math" panose="02040503050406030204" pitchFamily="18" charset="0"/>
                          </a:rPr>
                          <m:t>𝒙</m:t>
                        </m:r>
                        <m:r>
                          <a:rPr lang="es-MX" sz="1600" b="0" i="0">
                            <a:latin typeface="Cambria Math" panose="02040503050406030204" pitchFamily="18" charset="0"/>
                          </a:rPr>
                          <m:t>%</m:t>
                        </m:r>
                      </m:oMath>
                    </m:oMathPara>
                  </a14:m>
                  <a:endParaRPr lang="es-MX" sz="1600" dirty="0"/>
                </a:p>
              </p:txBody>
            </p:sp>
          </mc:Choice>
          <mc:Fallback xmlns="">
            <p:sp>
              <p:nvSpPr>
                <p:cNvPr id="43" name="Rectángulo 42"/>
                <p:cNvSpPr>
                  <a:spLocks noRot="1" noChangeAspect="1" noMove="1" noResize="1" noEditPoints="1" noAdjustHandles="1" noChangeArrowheads="1" noChangeShapeType="1" noTextEdit="1"/>
                </p:cNvSpPr>
                <p:nvPr/>
              </p:nvSpPr>
              <p:spPr>
                <a:xfrm>
                  <a:off x="5765025" y="5179377"/>
                  <a:ext cx="5677708" cy="435017"/>
                </a:xfrm>
                <a:prstGeom prst="rect">
                  <a:avLst/>
                </a:prstGeom>
                <a:blipFill>
                  <a:blip r:embed="rId4"/>
                  <a:stretch>
                    <a:fillRect/>
                  </a:stretch>
                </a:blipFill>
              </p:spPr>
              <p:txBody>
                <a:bodyPr/>
                <a:lstStyle/>
                <a:p>
                  <a:r>
                    <a:rPr lang="es-MX">
                      <a:noFill/>
                    </a:rPr>
                    <a:t> </a:t>
                  </a:r>
                </a:p>
              </p:txBody>
            </p:sp>
          </mc:Fallback>
        </mc:AlternateContent>
      </p:grpSp>
    </p:spTree>
    <p:extLst>
      <p:ext uri="{BB962C8B-B14F-4D97-AF65-F5344CB8AC3E}">
        <p14:creationId xmlns:p14="http://schemas.microsoft.com/office/powerpoint/2010/main" val="727731312"/>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2DDD46CF108884B9680CAC202B5C476" ma:contentTypeVersion="1" ma:contentTypeDescription="Crear nuevo documento." ma:contentTypeScope="" ma:versionID="8e27f6f330f5165569ae5d7be0b448b3">
  <xsd:schema xmlns:xsd="http://www.w3.org/2001/XMLSchema" xmlns:xs="http://www.w3.org/2001/XMLSchema" xmlns:p="http://schemas.microsoft.com/office/2006/metadata/properties" xmlns:ns2="3f76b0c9-ee25-42de-9f39-03b58d9e6478" targetNamespace="http://schemas.microsoft.com/office/2006/metadata/properties" ma:root="true" ma:fieldsID="8c1d5447b3d22e8c2b373aaafed2023b" ns2:_="">
    <xsd:import namespace="3f76b0c9-ee25-42de-9f39-03b58d9e647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76b0c9-ee25-42de-9f39-03b58d9e6478"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entificador persistente" ma:description="Mantener el identificador al agreg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3f76b0c9-ee25-42de-9f39-03b58d9e6478">TAC5CW72XESH-294928627-677</_dlc_DocId>
    <_dlc_DocIdUrl xmlns="3f76b0c9-ee25-42de-9f39-03b58d9e6478">
      <Url>https://slp.gob.mx/finanzas/_layouts/15/DocIdRedir.aspx?ID=TAC5CW72XESH-294928627-677</Url>
      <Description>TAC5CW72XESH-294928627-677</Description>
    </_dlc_DocIdUrl>
  </documentManagement>
</p:properties>
</file>

<file path=customXml/itemProps1.xml><?xml version="1.0" encoding="utf-8"?>
<ds:datastoreItem xmlns:ds="http://schemas.openxmlformats.org/officeDocument/2006/customXml" ds:itemID="{160135E4-6F01-4181-8A54-ED2820E35C1C}"/>
</file>

<file path=customXml/itemProps2.xml><?xml version="1.0" encoding="utf-8"?>
<ds:datastoreItem xmlns:ds="http://schemas.openxmlformats.org/officeDocument/2006/customXml" ds:itemID="{A65F86AB-D032-48A1-B627-95277104D82F}"/>
</file>

<file path=customXml/itemProps3.xml><?xml version="1.0" encoding="utf-8"?>
<ds:datastoreItem xmlns:ds="http://schemas.openxmlformats.org/officeDocument/2006/customXml" ds:itemID="{C7301BF9-C158-49E1-8BF0-81895DFB803D}"/>
</file>

<file path=customXml/itemProps4.xml><?xml version="1.0" encoding="utf-8"?>
<ds:datastoreItem xmlns:ds="http://schemas.openxmlformats.org/officeDocument/2006/customXml" ds:itemID="{E5C48F1E-87F1-43FD-9CF1-E53BABB2B179}"/>
</file>

<file path=docProps/app.xml><?xml version="1.0" encoding="utf-8"?>
<Properties xmlns="http://schemas.openxmlformats.org/officeDocument/2006/extended-properties" xmlns:vt="http://schemas.openxmlformats.org/officeDocument/2006/docPropsVTypes">
  <Template>Wisp</Template>
  <TotalTime>6788</TotalTime>
  <Words>2080</Words>
  <Application>Microsoft Office PowerPoint</Application>
  <PresentationFormat>Panorámica</PresentationFormat>
  <Paragraphs>271</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Calibri</vt:lpstr>
      <vt:lpstr>Calibri Light</vt:lpstr>
      <vt:lpstr>Cambria Math</vt:lpstr>
      <vt:lpstr>Montserrat</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Benigno Antonio Gutierrez</dc:creator>
  <cp:lastModifiedBy>Dirección General de Planeación y Presupuesto</cp:lastModifiedBy>
  <cp:revision>98</cp:revision>
  <dcterms:created xsi:type="dcterms:W3CDTF">2022-07-06T19:15:42Z</dcterms:created>
  <dcterms:modified xsi:type="dcterms:W3CDTF">2023-02-13T17:18:05Z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0x010100A2DDD46CF108884B9680CAC202B5C476</vt:lpwstr>
  </property>
  <property fmtid="{D5CDD505-2E9C-101B-9397-08002B2CF9AE}" pid="3" name="_dlc_DocIdItemGuid">
    <vt:lpwstr>bcccc5b9-672e-4cc0-b830-c0c20bcbe43c</vt:lpwstr>
  </property>
</Properties>
</file>