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9" r:id="rId2"/>
    <p:sldId id="269" r:id="rId3"/>
    <p:sldId id="262" r:id="rId4"/>
    <p:sldId id="270" r:id="rId5"/>
    <p:sldId id="271" r:id="rId6"/>
    <p:sldId id="272" r:id="rId7"/>
    <p:sldId id="281" r:id="rId8"/>
    <p:sldId id="273" r:id="rId9"/>
    <p:sldId id="275" r:id="rId10"/>
    <p:sldId id="276" r:id="rId11"/>
    <p:sldId id="280" r:id="rId12"/>
    <p:sldId id="279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90" r:id="rId21"/>
    <p:sldId id="289" r:id="rId22"/>
    <p:sldId id="291" r:id="rId23"/>
    <p:sldId id="295" r:id="rId24"/>
    <p:sldId id="294" r:id="rId25"/>
    <p:sldId id="293" r:id="rId26"/>
    <p:sldId id="296" r:id="rId27"/>
    <p:sldId id="297" r:id="rId28"/>
    <p:sldId id="298" r:id="rId29"/>
    <p:sldId id="299" r:id="rId30"/>
    <p:sldId id="300" r:id="rId31"/>
    <p:sldId id="301" r:id="rId32"/>
    <p:sldId id="261" r:id="rId33"/>
  </p:sldIdLst>
  <p:sldSz cx="12192000" cy="6858000"/>
  <p:notesSz cx="6797675" cy="9926638"/>
  <p:embeddedFontLst>
    <p:embeddedFont>
      <p:font typeface="Soberana Sans" panose="02000000000000000000" pitchFamily="50" charset="0"/>
      <p:regular r:id="rId36"/>
      <p:bold r:id="rId37"/>
      <p:italic r:id="rId38"/>
      <p:boldItalic r:id="rId39"/>
    </p:embeddedFont>
    <p:embeddedFont>
      <p:font typeface="Montserrat Medium" panose="00000600000000000000" pitchFamily="2" charset="0"/>
      <p:regular r:id="rId40"/>
      <p:italic r:id="rId41"/>
    </p:embeddedFont>
    <p:embeddedFont>
      <p:font typeface="Soberana Titular" panose="02000000000000000000" pitchFamily="50" charset="0"/>
      <p:regular r:id="rId42"/>
      <p:bold r:id="rId43"/>
    </p:embeddedFont>
    <p:embeddedFont>
      <p:font typeface="Montserrat SemiBold" panose="00000700000000000000" pitchFamily="2" charset="0"/>
      <p:bold r:id="rId44"/>
      <p:boldItalic r:id="rId45"/>
    </p:embeddedFont>
    <p:embeddedFont>
      <p:font typeface="Calibri" panose="020F0502020204030204" pitchFamily="34" charset="0"/>
      <p:regular r:id="rId46"/>
      <p:bold r:id="rId47"/>
      <p:italic r:id="rId48"/>
      <p:boldItalic r:id="rId49"/>
    </p:embeddedFont>
    <p:embeddedFont>
      <p:font typeface="Montserrat" panose="00000500000000000000" pitchFamily="2" charset="0"/>
      <p:regular r:id="rId50"/>
      <p:bold r:id="rId51"/>
      <p:italic r:id="rId52"/>
      <p:boldItalic r:id="rId53"/>
    </p:embeddedFont>
  </p:embeddedFontLst>
  <p:defaultTextStyle>
    <a:defPPr>
      <a:defRPr lang="es-MX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152E"/>
    <a:srgbClr val="BC945A"/>
    <a:srgbClr val="DEC9A2"/>
    <a:srgbClr val="245C4F"/>
    <a:srgbClr val="A42145"/>
    <a:srgbClr val="404040"/>
    <a:srgbClr val="691B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5713F9-7268-554D-8E22-401E0A560766}" v="69" dt="2021-12-28T23:03:42.5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79"/>
    <p:restoredTop sz="86380"/>
  </p:normalViewPr>
  <p:slideViewPr>
    <p:cSldViewPr snapToGrid="0" snapToObjects="1">
      <p:cViewPr varScale="1">
        <p:scale>
          <a:sx n="79" d="100"/>
          <a:sy n="79" d="100"/>
        </p:scale>
        <p:origin x="1254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3" d="100"/>
          <a:sy n="93" d="100"/>
        </p:scale>
        <p:origin x="2576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font" Target="fonts/font15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font" Target="fonts/font18.fntdata"/><Relationship Id="rId58" Type="http://schemas.microsoft.com/office/2015/10/relationships/revisionInfo" Target="revisionInfo.xml"/><Relationship Id="rId5" Type="http://schemas.openxmlformats.org/officeDocument/2006/relationships/slide" Target="slides/slide4.xml"/><Relationship Id="rId61" Type="http://schemas.openxmlformats.org/officeDocument/2006/relationships/customXml" Target="../customXml/item3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1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59" Type="http://schemas.openxmlformats.org/officeDocument/2006/relationships/customXml" Target="../customXml/item1.xml"/><Relationship Id="rId20" Type="http://schemas.openxmlformats.org/officeDocument/2006/relationships/slide" Target="slides/slide19.xml"/><Relationship Id="rId41" Type="http://schemas.openxmlformats.org/officeDocument/2006/relationships/font" Target="fonts/font6.fntdata"/><Relationship Id="rId54" Type="http://schemas.openxmlformats.org/officeDocument/2006/relationships/presProps" Target="presProps.xml"/><Relationship Id="rId62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font" Target="fonts/font14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52" Type="http://schemas.openxmlformats.org/officeDocument/2006/relationships/font" Target="fonts/font17.fntdata"/><Relationship Id="rId60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xmlns="" id="{7927D54E-8C2E-5140-8C91-3FEA4A3AB80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F2D13BB7-3677-894F-9A14-A006787831D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5092CE-056A-8E4F-AA38-7AF6D4E38A72}" type="datetimeFigureOut">
              <a:rPr lang="es-MX" smtClean="0"/>
              <a:t>31/08/2022</a:t>
            </a:fld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21DC28EA-8CAC-E143-B39A-5889FAF7299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68C73B85-DAD0-4144-A9F5-B99516FD338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3F5F3-A0C0-064E-A21B-3D52FC9E23D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953975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0E016B-CAC3-6B4C-90C0-D7AA6A747DA3}" type="datetimeFigureOut">
              <a:rPr lang="es-MX" smtClean="0"/>
              <a:t>31/08/2022</a:t>
            </a:fld>
            <a:endParaRPr lang="es-MX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BF3107-FFE8-3645-B89F-777090C37BF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98904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F3107-FFE8-3645-B89F-777090C37BF5}" type="slidenum">
              <a:rPr lang="es-MX" smtClean="0"/>
              <a:t>29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10797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F3107-FFE8-3645-B89F-777090C37BF5}" type="slidenum">
              <a:rPr lang="es-MX" smtClean="0"/>
              <a:t>30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01799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F3107-FFE8-3645-B89F-777090C37BF5}" type="slidenum">
              <a:rPr lang="es-MX" smtClean="0"/>
              <a:t>32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63339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7955F23-1D39-834E-A409-9AC17BD76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31/08/2022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C415F7B-CE6E-6D4A-B5AB-BDDDCD956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AEF8AF7-5DF2-EB49-AC54-6BEB41FC7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7609FFF5-262F-BE4B-9727-825EDD3DA8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3220" y="2013745"/>
            <a:ext cx="11465560" cy="1325563"/>
          </a:xfrm>
          <a:prstGeom prst="rect">
            <a:avLst/>
          </a:prstGeom>
          <a:noFill/>
        </p:spPr>
        <p:txBody>
          <a:bodyPr/>
          <a:lstStyle>
            <a:lvl1pPr algn="ctr">
              <a:defRPr b="0" i="0">
                <a:solidFill>
                  <a:srgbClr val="DEC9A2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  <a:br>
              <a:rPr lang="es-ES" dirty="0"/>
            </a:br>
            <a:r>
              <a:rPr lang="es-ES" dirty="0"/>
              <a:t>LOREM IPSUM</a:t>
            </a:r>
            <a:endParaRPr lang="es-MX" dirty="0"/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xmlns="" id="{37BDC73D-88AC-3D46-B0FC-8933DC5B58A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3220" y="3518693"/>
            <a:ext cx="11465560" cy="1137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1916416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52AFEB7-75D0-BE47-81B9-4E56BC16D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31/08/2022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7BF20D03-13BE-A948-A10F-E6525E78D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266C5EE-81CC-6D43-8FD4-29ED28862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20920309-05E5-DF4A-9915-FBFC0ED1E3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784707"/>
            <a:ext cx="10521951" cy="180609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 b="1" i="0">
                <a:solidFill>
                  <a:srgbClr val="6E152E"/>
                </a:solidFill>
                <a:latin typeface="Montserrat SemiBold" pitchFamily="2" charset="77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xmlns="" id="{0B691BD6-0D46-9E42-AE79-4D36150659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2956561"/>
            <a:ext cx="10515600" cy="22080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42489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0F6B79C-27DF-DA46-9B64-4E0256DA9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829783"/>
            <a:ext cx="5378130" cy="98964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 i="0" cap="all" baseline="0">
                <a:solidFill>
                  <a:srgbClr val="6E152E"/>
                </a:solidFill>
                <a:latin typeface="Montserrat SemiBold" pitchFamily="2" charset="77"/>
              </a:defRPr>
            </a:lvl1pPr>
          </a:lstStyle>
          <a:p>
            <a:endParaRPr lang="es-MX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8BC9834F-FDDC-E444-AA42-F599DEF8AF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2036763"/>
            <a:ext cx="5682932" cy="82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0" i="0">
                <a:solidFill>
                  <a:srgbClr val="404040"/>
                </a:solidFill>
                <a:latin typeface="Montserrat Medium" pitchFamily="2" charset="77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endParaRPr lang="es-MX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E804EBD2-6E8F-DD4D-A7F0-B009AC0DF7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3072445"/>
            <a:ext cx="5682932" cy="262572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0" i="0">
                <a:solidFill>
                  <a:srgbClr val="404040"/>
                </a:solidFill>
                <a:latin typeface="Montserrat Medium" pitchFamily="2" charset="77"/>
              </a:defRPr>
            </a:lvl1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0476336B-7889-A545-8051-B71747F39B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807960" y="2051684"/>
            <a:ext cx="3967480" cy="82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0" i="0">
                <a:latin typeface="Montserrat Medium" pitchFamily="2" charset="77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endParaRPr lang="es-MX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975D9E89-2F81-8E4E-8F00-6E2A93AE2F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807960" y="3072445"/>
            <a:ext cx="3967480" cy="262572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0" i="0">
                <a:latin typeface="Montserrat Medium" pitchFamily="2" charset="77"/>
              </a:defRPr>
            </a:lvl1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B5A9B9FE-8B4D-2C49-9079-B4D8CA369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31/08/2022</a:t>
            </a:fld>
            <a:endParaRPr lang="es-MX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8BB4BDA2-120C-E14E-8684-F8383129C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918733FD-8434-2949-8A2A-43A2A44FC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10021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C2BA57C4-7E93-7040-8A57-4BA7102B54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9653" y="2164080"/>
            <a:ext cx="4008847" cy="401288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B58E4C7A-699F-8B48-881A-B5DA4F7729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96544" y="2164080"/>
            <a:ext cx="6357257" cy="401288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7643D9A1-AF1A-5C49-9963-CA564481E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fld id="{62B8DF0E-90BF-EC4E-8934-156187A1162F}" type="datetimeFigureOut">
              <a:rPr lang="es-MX" smtClean="0"/>
              <a:pPr/>
              <a:t>31/08/2022</a:t>
            </a:fld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189B1503-FEA8-AE42-A3F9-8B406AE3D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endParaRPr lang="es-MX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B091CCD4-9468-2640-A697-0BC433441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fld id="{C119739B-ACC7-1A4E-906B-A9546BA1AB75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xmlns="" id="{29FCE891-2873-1849-A37C-A2CF6D30A712}"/>
              </a:ext>
            </a:extLst>
          </p:cNvPr>
          <p:cNvSpPr txBox="1">
            <a:spLocks/>
          </p:cNvSpPr>
          <p:nvPr userDrawn="1"/>
        </p:nvSpPr>
        <p:spPr>
          <a:xfrm>
            <a:off x="838200" y="16697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A42145"/>
                </a:solidFill>
                <a:latin typeface="Montserrat SemiBold" panose="00000700000000000000" pitchFamily="2" charset="0"/>
                <a:ea typeface="+mj-ea"/>
                <a:cs typeface="+mj-cs"/>
              </a:defRPr>
            </a:lvl1pPr>
          </a:lstStyle>
          <a:p>
            <a:endParaRPr lang="es-MX" sz="4400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370114" y="366714"/>
            <a:ext cx="4008847" cy="13033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rgbClr val="6E152E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36569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2E5D9DB7-F1B2-3941-8B03-1576108DD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31/08/2022</a:t>
            </a:fld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6F695825-735B-B840-9E9D-D85D60F47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57711505-64F3-3849-8F5B-1CE6842C2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xmlns="" id="{6102310E-A4CF-E948-B792-8AFA51838E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88397" y="2854447"/>
            <a:ext cx="10126721" cy="5619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rgbClr val="6E152E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51938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ido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2E5D9DB7-F1B2-3941-8B03-1576108DD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31/08/2022</a:t>
            </a:fld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6F695825-735B-B840-9E9D-D85D60F47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57711505-64F3-3849-8F5B-1CE6842C2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xmlns="" id="{6102310E-A4CF-E948-B792-8AFA51838E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88397" y="2854447"/>
            <a:ext cx="10126721" cy="5619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rgbClr val="DEC9A2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34973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6683DC7C-0DFD-A146-96AA-922A0BD91A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3957" y="6356351"/>
            <a:ext cx="2743200" cy="365125"/>
          </a:xfrm>
        </p:spPr>
        <p:txBody>
          <a:bodyPr/>
          <a:lstStyle/>
          <a:p>
            <a:fld id="{62B8DF0E-90BF-EC4E-8934-156187A1162F}" type="datetimeFigureOut">
              <a:rPr lang="es-MX" smtClean="0"/>
              <a:t>31/08/2022</a:t>
            </a:fld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FF2200DE-3D26-A84D-8F5E-384E93FCF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09D56C6E-3E4E-2E4E-A2D6-8B0B5AAE2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088397" y="2685543"/>
            <a:ext cx="10126721" cy="5619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rgbClr val="DEC9A2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2592136" y="3429001"/>
            <a:ext cx="7119240" cy="6588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Montserrat Medium" panose="00000600000000000000" pitchFamily="2" charset="0"/>
              </a:defRPr>
            </a:lvl1pPr>
            <a:lvl2pPr>
              <a:defRPr sz="2800">
                <a:solidFill>
                  <a:schemeClr val="bg1"/>
                </a:solidFill>
                <a:latin typeface="Montserrat Medium" panose="00000600000000000000" pitchFamily="2" charset="0"/>
              </a:defRPr>
            </a:lvl2pPr>
            <a:lvl3pPr>
              <a:defRPr sz="2400">
                <a:solidFill>
                  <a:schemeClr val="bg1"/>
                </a:solidFill>
                <a:latin typeface="Montserrat Medium" panose="00000600000000000000" pitchFamily="2" charset="0"/>
              </a:defRPr>
            </a:lvl3pPr>
            <a:lvl4pPr>
              <a:defRPr sz="2000">
                <a:solidFill>
                  <a:schemeClr val="bg1"/>
                </a:solidFill>
                <a:latin typeface="Montserrat Medium" panose="00000600000000000000" pitchFamily="2" charset="0"/>
              </a:defRPr>
            </a:lvl4pPr>
            <a:lvl5pPr>
              <a:defRPr sz="2000">
                <a:solidFill>
                  <a:schemeClr val="bg1"/>
                </a:solidFill>
                <a:latin typeface="Montserrat Medium" panose="000006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9091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7955F23-1D39-834E-A409-9AC17BD76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31/08/2022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C415F7B-CE6E-6D4A-B5AB-BDDDCD956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AEF8AF7-5DF2-EB49-AC54-6BEB41FC7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 dirty="0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xmlns="" id="{D23CAB6B-7A5A-6B4E-A033-229957EF03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3220" y="1964531"/>
            <a:ext cx="11465560" cy="1325563"/>
          </a:xfrm>
          <a:prstGeom prst="rect">
            <a:avLst/>
          </a:prstGeom>
          <a:noFill/>
        </p:spPr>
        <p:txBody>
          <a:bodyPr/>
          <a:lstStyle>
            <a:lvl1pPr algn="ctr">
              <a:defRPr b="0" i="0">
                <a:solidFill>
                  <a:srgbClr val="6E152E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  <a:br>
              <a:rPr lang="es-ES" dirty="0"/>
            </a:br>
            <a:r>
              <a:rPr lang="es-ES" dirty="0"/>
              <a:t>LOREM IPSUM</a:t>
            </a:r>
            <a:endParaRPr lang="es-MX" dirty="0"/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xmlns="" id="{C92E3075-A055-6542-91AB-F62814FD3EF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3220" y="3429001"/>
            <a:ext cx="11465560" cy="1137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b="0" i="0">
                <a:solidFill>
                  <a:srgbClr val="BC945A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2877643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A5DCD591-614A-7548-8788-7FD7534F10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6560" y="996581"/>
            <a:ext cx="5720080" cy="2852737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400" b="1" i="0">
                <a:solidFill>
                  <a:srgbClr val="6E152E"/>
                </a:solidFill>
                <a:latin typeface="Montserrat SemiBold" pitchFamily="2" charset="77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9" name="Marcador de fecha 3">
            <a:extLst>
              <a:ext uri="{FF2B5EF4-FFF2-40B4-BE49-F238E27FC236}">
                <a16:creationId xmlns:a16="http://schemas.microsoft.com/office/drawing/2014/main" xmlns="" id="{33049571-67D9-7C4A-95BE-A794414456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62B8DF0E-90BF-EC4E-8934-156187A1162F}" type="datetimeFigureOut">
              <a:rPr lang="es-MX" smtClean="0"/>
              <a:t>31/08/2022</a:t>
            </a:fld>
            <a:endParaRPr lang="es-MX" dirty="0"/>
          </a:p>
        </p:txBody>
      </p:sp>
      <p:sp>
        <p:nvSpPr>
          <p:cNvPr id="10" name="Marcador de pie de página 4">
            <a:extLst>
              <a:ext uri="{FF2B5EF4-FFF2-40B4-BE49-F238E27FC236}">
                <a16:creationId xmlns:a16="http://schemas.microsoft.com/office/drawing/2014/main" xmlns="" id="{4666AA57-9D0D-3640-9528-8B3DEDC6C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11" name="Marcador de número de diapositiva 5">
            <a:extLst>
              <a:ext uri="{FF2B5EF4-FFF2-40B4-BE49-F238E27FC236}">
                <a16:creationId xmlns:a16="http://schemas.microsoft.com/office/drawing/2014/main" xmlns="" id="{BFB13A88-D95D-D640-A28D-F449DDA4C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38974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D4A1ADC4-8F9E-7348-816F-C00C9B82A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31/08/2022</a:t>
            </a:fld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8CB84907-060D-AF46-94EB-77E9E6992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BBA9FE25-529C-C643-8C50-F8F91B5AB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4F2DB6AC-9A7C-414E-AFE4-4F5933719B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562928"/>
            <a:ext cx="11424920" cy="1060859"/>
          </a:xfrm>
          <a:prstGeom prst="rect">
            <a:avLst/>
          </a:prstGeom>
          <a:noFill/>
        </p:spPr>
        <p:txBody>
          <a:bodyPr/>
          <a:lstStyle>
            <a:lvl1pPr algn="l">
              <a:defRPr sz="4000" b="0" i="0">
                <a:solidFill>
                  <a:srgbClr val="6E152E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  <a:br>
              <a:rPr lang="es-ES" dirty="0"/>
            </a:br>
            <a:r>
              <a:rPr lang="es-ES" dirty="0"/>
              <a:t>LOREM IPSUM</a:t>
            </a:r>
            <a:endParaRPr lang="es-MX" dirty="0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xmlns="" id="{2DC9B4D7-BCB7-EC4E-BF24-EDB3A381900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2" y="1865811"/>
            <a:ext cx="5532119" cy="41043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404040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xmlns="" id="{71A72765-293D-3444-BD4D-E3F78760BD64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33160" y="1865811"/>
            <a:ext cx="5572760" cy="41043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404040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57844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9FCE891-2873-1849-A37C-A2CF6D30A7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562928"/>
            <a:ext cx="11424920" cy="1325563"/>
          </a:xfrm>
          <a:prstGeom prst="rect">
            <a:avLst/>
          </a:prstGeom>
          <a:noFill/>
        </p:spPr>
        <p:txBody>
          <a:bodyPr/>
          <a:lstStyle>
            <a:lvl1pPr algn="l">
              <a:defRPr sz="4000" b="0" i="0">
                <a:solidFill>
                  <a:srgbClr val="6E152E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  <a:br>
              <a:rPr lang="es-ES" dirty="0"/>
            </a:br>
            <a:r>
              <a:rPr lang="es-ES" dirty="0"/>
              <a:t>LOREM IPSUM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2FA68CFE-9BDE-AC4E-8BE5-D2C5E6BBFBD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2" y="2072640"/>
            <a:ext cx="5532119" cy="41043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404040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0925D57-13C7-9F4C-8624-F76047773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31/08/2022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234E0C4-F0C1-0847-AC2A-7AC9F10BD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57F4766-DB6B-3D42-A920-905F1728E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 dirty="0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xmlns="" id="{34669C8D-E6AE-DD4A-AC37-D27A5118864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33160" y="2072640"/>
            <a:ext cx="5572760" cy="41043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404040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2674647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9FCE891-2873-1849-A37C-A2CF6D30A7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780" y="568860"/>
            <a:ext cx="4155440" cy="1325563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>
              <a:defRPr sz="4000" b="0" i="0">
                <a:solidFill>
                  <a:srgbClr val="6E152E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  <a:br>
              <a:rPr lang="es-ES" dirty="0"/>
            </a:br>
            <a:r>
              <a:rPr lang="es-ES" dirty="0"/>
              <a:t>LOREM IPSUM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2FA68CFE-9BDE-AC4E-8BE5-D2C5E6BBFBD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29200" y="1825625"/>
            <a:ext cx="6324600" cy="43513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404040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0925D57-13C7-9F4C-8624-F76047773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31/08/2022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234E0C4-F0C1-0847-AC2A-7AC9F10BD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57F4766-DB6B-3D42-A920-905F1728E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65365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9FCE891-2873-1849-A37C-A2CF6D30A7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6720" y="555683"/>
            <a:ext cx="4114800" cy="1029144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>
              <a:defRPr sz="4000" b="0" i="0">
                <a:solidFill>
                  <a:srgbClr val="6E152E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  <a:br>
              <a:rPr lang="es-ES" dirty="0"/>
            </a:br>
            <a:r>
              <a:rPr lang="es-ES" dirty="0"/>
              <a:t>LOREM IPSUM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2FA68CFE-9BDE-AC4E-8BE5-D2C5E6BBFBD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88560" y="1825625"/>
            <a:ext cx="6365240" cy="43513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404040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0925D57-13C7-9F4C-8624-F76047773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31/08/2022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234E0C4-F0C1-0847-AC2A-7AC9F10BD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57F4766-DB6B-3D42-A920-905F1728E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38441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9FCE891-2873-1849-A37C-A2CF6D30A7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4318" y="578803"/>
            <a:ext cx="4036423" cy="126047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>
              <a:defRPr sz="3900" b="0" i="0">
                <a:solidFill>
                  <a:srgbClr val="6E152E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2FA68CFE-9BDE-AC4E-8BE5-D2C5E6BBFBD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85360" y="1209041"/>
            <a:ext cx="6568440" cy="49679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404040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0925D57-13C7-9F4C-8624-F76047773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31/08/2022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234E0C4-F0C1-0847-AC2A-7AC9F10BD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57F4766-DB6B-3D42-A920-905F1728E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38024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A5DCD591-614A-7548-8788-7FD7534F10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784707"/>
            <a:ext cx="10521951" cy="180609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 b="1" i="0">
                <a:solidFill>
                  <a:srgbClr val="6E152E"/>
                </a:solidFill>
                <a:latin typeface="Montserrat SemiBold" pitchFamily="2" charset="77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xmlns="" id="{3A54153E-355E-3C40-B508-5337B24D63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2956561"/>
            <a:ext cx="10515600" cy="22080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9" name="Marcador de fecha 3">
            <a:extLst>
              <a:ext uri="{FF2B5EF4-FFF2-40B4-BE49-F238E27FC236}">
                <a16:creationId xmlns:a16="http://schemas.microsoft.com/office/drawing/2014/main" xmlns="" id="{33049571-67D9-7C4A-95BE-A794414456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62B8DF0E-90BF-EC4E-8934-156187A1162F}" type="datetimeFigureOut">
              <a:rPr lang="es-MX" smtClean="0"/>
              <a:t>31/08/2022</a:t>
            </a:fld>
            <a:endParaRPr lang="es-MX" dirty="0"/>
          </a:p>
        </p:txBody>
      </p:sp>
      <p:sp>
        <p:nvSpPr>
          <p:cNvPr id="10" name="Marcador de pie de página 4">
            <a:extLst>
              <a:ext uri="{FF2B5EF4-FFF2-40B4-BE49-F238E27FC236}">
                <a16:creationId xmlns:a16="http://schemas.microsoft.com/office/drawing/2014/main" xmlns="" id="{4666AA57-9D0D-3640-9528-8B3DEDC6C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11" name="Marcador de número de diapositiva 5">
            <a:extLst>
              <a:ext uri="{FF2B5EF4-FFF2-40B4-BE49-F238E27FC236}">
                <a16:creationId xmlns:a16="http://schemas.microsoft.com/office/drawing/2014/main" xmlns="" id="{BFB13A88-D95D-D640-A28D-F449DDA4C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33086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A6CB96C-1C06-3B44-8615-D726F4477E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8DF0E-90BF-EC4E-8934-156187A1162F}" type="datetimeFigureOut">
              <a:rPr lang="es-MX" smtClean="0"/>
              <a:t>31/08/2022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13D1A4B-ADA7-7043-82FA-F7032EB177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802CF53-648D-B74F-A473-B4CC8BB23A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9739B-ACC7-1A4E-906B-A9546BA1AB7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28472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0" r:id="rId2"/>
    <p:sldLayoutId id="2147483664" r:id="rId3"/>
    <p:sldLayoutId id="2147483672" r:id="rId4"/>
    <p:sldLayoutId id="2147483650" r:id="rId5"/>
    <p:sldLayoutId id="2147483666" r:id="rId6"/>
    <p:sldLayoutId id="2147483667" r:id="rId7"/>
    <p:sldLayoutId id="2147483668" r:id="rId8"/>
    <p:sldLayoutId id="2147483663" r:id="rId9"/>
    <p:sldLayoutId id="2147483651" r:id="rId10"/>
    <p:sldLayoutId id="2147483653" r:id="rId11"/>
    <p:sldLayoutId id="2147483652" r:id="rId12"/>
    <p:sldLayoutId id="2147483656" r:id="rId13"/>
    <p:sldLayoutId id="2147483673" r:id="rId14"/>
    <p:sldLayoutId id="2147483654" r:id="rId15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b.mx/issste/acciones-y-programas/tramites-del-issste?idiom=e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293839E-42C7-C646-B6FF-4197C8741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Titular" pitchFamily="50" charset="0"/>
              </a:rPr>
              <a:t>Documentación requerida para realizar Trámites  </a:t>
            </a:r>
            <a:endParaRPr lang="es-ES" b="1" dirty="0">
              <a:solidFill>
                <a:schemeClr val="tx1">
                  <a:lumMod val="65000"/>
                  <a:lumOff val="35000"/>
                </a:schemeClr>
              </a:solidFill>
              <a:latin typeface="Soberana Titular" pitchFamily="50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1030C26F-05D6-3E42-AC4F-B7CE78B0F1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PA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Titular" pitchFamily="50" charset="0"/>
              </a:rPr>
              <a:t>Delegación Estatal San Luis potosí, S.L.P.</a:t>
            </a:r>
            <a:endParaRPr lang="es-MX" sz="2800" b="1" dirty="0">
              <a:solidFill>
                <a:schemeClr val="tx1">
                  <a:lumMod val="65000"/>
                  <a:lumOff val="35000"/>
                </a:schemeClr>
              </a:solidFill>
              <a:latin typeface="Soberana Titular" pitchFamily="50" charset="0"/>
            </a:endParaRPr>
          </a:p>
          <a:p>
            <a:endParaRPr lang="es-ES" sz="2500" b="1" dirty="0" smtClean="0">
              <a:solidFill>
                <a:schemeClr val="tx1">
                  <a:lumMod val="65000"/>
                  <a:lumOff val="35000"/>
                </a:schemeClr>
              </a:solidFill>
              <a:latin typeface="Soberana Titular" pitchFamily="50" charset="0"/>
            </a:endParaRPr>
          </a:p>
          <a:p>
            <a:r>
              <a:rPr lang="es-ES" sz="2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berana Titular" pitchFamily="50" charset="0"/>
              </a:rPr>
              <a:t>Unidad </a:t>
            </a:r>
            <a:r>
              <a:rPr lang="es-ES" sz="2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Titular" pitchFamily="50" charset="0"/>
              </a:rPr>
              <a:t>de Atención al Derechohabiente y Comunicación Social</a:t>
            </a:r>
          </a:p>
          <a:p>
            <a:endParaRPr lang="es-PA" sz="2500" b="1" dirty="0">
              <a:solidFill>
                <a:schemeClr val="tx1">
                  <a:lumMod val="65000"/>
                  <a:lumOff val="35000"/>
                </a:schemeClr>
              </a:solidFill>
              <a:latin typeface="Soberana Titular" pitchFamily="50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6D71E830-483B-0E4D-858C-7DCA12633C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9261" y="4966255"/>
            <a:ext cx="0" cy="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8FE51A64-ECA1-0A45-8565-BABB46B884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503" y="5616322"/>
            <a:ext cx="3190873" cy="1033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0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6B358CD6-E06B-C34D-9D22-84D1C506F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1" y="573742"/>
            <a:ext cx="10520081" cy="5603222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3100" b="1" dirty="0" smtClean="0">
                <a:solidFill>
                  <a:srgbClr val="6E152E"/>
                </a:solidFill>
                <a:latin typeface="Montserrat SemiBold" pitchFamily="2" charset="77"/>
                <a:ea typeface="+mj-ea"/>
                <a:cs typeface="+mj-cs"/>
              </a:rPr>
              <a:t>CANCELACIÓN DEL SALDO INSOLUTO CON CARGO A LA RESERVA DE GARANTÍA</a:t>
            </a:r>
            <a:endParaRPr lang="es-MX" sz="3000" b="1" dirty="0" smtClean="0">
              <a:solidFill>
                <a:srgbClr val="6E152E"/>
              </a:solidFill>
              <a:latin typeface="Montserrat SemiBold" pitchFamily="2" charset="77"/>
              <a:ea typeface="+mj-ea"/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MX" sz="3000" b="1" dirty="0">
              <a:solidFill>
                <a:srgbClr val="6E152E"/>
              </a:solidFill>
              <a:latin typeface="Montserrat SemiBold" pitchFamily="2" charset="77"/>
              <a:ea typeface="+mj-ea"/>
              <a:cs typeface="+mj-cs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s-MX" dirty="0" smtClean="0">
                <a:latin typeface="Lorem ipsum"/>
              </a:rPr>
              <a:t>IFE/INE</a:t>
            </a:r>
            <a:r>
              <a:rPr lang="es-MX" dirty="0">
                <a:latin typeface="Lorem ipsum"/>
              </a:rPr>
              <a:t>,  CREDENCIAL DEL TRABAJO  VIGENTE CON COPIA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MX" dirty="0">
                <a:latin typeface="Lorem ipsum"/>
              </a:rPr>
              <a:t>COPIA DEL ULTIMO COMPROBANTE DE COBRO DE SUELDO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MX" dirty="0">
                <a:latin typeface="Lorem ipsum"/>
              </a:rPr>
              <a:t>COMPROBANTE O CONSTANCIA DE DESCUENTOS Y PAGOS DIRECTOS EFECTUADOS.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MX" dirty="0">
                <a:latin typeface="Lorem ipsum"/>
              </a:rPr>
              <a:t>COPIA CERTIFICADA DEL DICTAMEN DE INVALIDEZ O DE INCAPACIDAD TOTAL PERMANENTE EXPEDIDA POR EL ÁREA CORRESPONDIENTE DEL INSTITUTO, O COPIA CERTIFICADA DEL ACTA DE DEFUNCIÓN, EN CASO DE FALLECIMIENTO DEL ACREDITADO.</a:t>
            </a:r>
          </a:p>
          <a:p>
            <a:pPr marL="457200" indent="-457200" algn="just">
              <a:buFont typeface="+mj-lt"/>
              <a:buAutoNum type="arabicPeriod"/>
            </a:pPr>
            <a:endParaRPr lang="es-MX" dirty="0">
              <a:latin typeface="Lorem ipsum"/>
            </a:endParaRPr>
          </a:p>
          <a:p>
            <a:endParaRPr lang="es-MX" dirty="0">
              <a:latin typeface="Lorem ipsum"/>
            </a:endParaRPr>
          </a:p>
          <a:p>
            <a:endParaRPr lang="es-MX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F671DD0E-8B80-494E-B5D6-55967F1257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0430" y="302895"/>
            <a:ext cx="1852605" cy="59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12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5C8A421-168F-284C-8C99-6D1B6BE08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PENSIONES</a:t>
            </a:r>
            <a:endParaRPr lang="es-MX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B7EC29D3-597B-2F43-AE91-FDE187BFC8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0430" y="302895"/>
            <a:ext cx="1852605" cy="59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43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6B358CD6-E06B-C34D-9D22-84D1C506F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1" y="573742"/>
            <a:ext cx="10520081" cy="5603222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3100" b="1" dirty="0" smtClean="0">
                <a:solidFill>
                  <a:srgbClr val="6E152E"/>
                </a:solidFill>
                <a:latin typeface="Montserrat SemiBold" pitchFamily="2" charset="77"/>
                <a:ea typeface="+mj-ea"/>
                <a:cs typeface="+mj-cs"/>
              </a:rPr>
              <a:t>PENSIONES DIRECTAS</a:t>
            </a:r>
          </a:p>
          <a:p>
            <a:endParaRPr lang="es-MX" sz="3000" b="1" dirty="0" smtClean="0">
              <a:solidFill>
                <a:srgbClr val="6E152E"/>
              </a:solidFill>
              <a:latin typeface="Montserrat SemiBold" pitchFamily="2" charset="77"/>
              <a:ea typeface="+mj-ea"/>
              <a:cs typeface="+mj-cs"/>
            </a:endParaRPr>
          </a:p>
          <a:p>
            <a:pPr marL="457200" indent="-457200">
              <a:buFont typeface="+mj-lt"/>
              <a:buAutoNum type="arabicPeriod"/>
            </a:pPr>
            <a:r>
              <a:rPr lang="es-MX" dirty="0" smtClean="0">
                <a:latin typeface="Lorem ipsum"/>
              </a:rPr>
              <a:t>ESTADO DE CUENTA BANCARIO/ CLABE INTERBANCARIA 18 DÍGITOS</a:t>
            </a:r>
          </a:p>
          <a:p>
            <a:pPr marL="457200" indent="-457200">
              <a:buFont typeface="+mj-lt"/>
              <a:buAutoNum type="arabicPeriod"/>
            </a:pPr>
            <a:r>
              <a:rPr lang="es-MX" dirty="0" smtClean="0">
                <a:latin typeface="Lorem ipsum"/>
              </a:rPr>
              <a:t>COPIA ULTIMO TALÓN DE PAGO</a:t>
            </a:r>
          </a:p>
          <a:p>
            <a:pPr marL="457200" indent="-457200">
              <a:buFont typeface="+mj-lt"/>
              <a:buAutoNum type="arabicPeriod"/>
            </a:pPr>
            <a:r>
              <a:rPr lang="es-MX" dirty="0" smtClean="0">
                <a:latin typeface="Lorem ipsum"/>
              </a:rPr>
              <a:t>COPIA IFE/INE</a:t>
            </a:r>
          </a:p>
          <a:p>
            <a:pPr marL="457200" indent="-457200">
              <a:buFont typeface="+mj-lt"/>
              <a:buAutoNum type="arabicPeriod"/>
            </a:pPr>
            <a:r>
              <a:rPr lang="es-MX" dirty="0" smtClean="0">
                <a:latin typeface="Lorem ipsum"/>
              </a:rPr>
              <a:t>2 FOTOS TAMAÑO INFANTIL A COLOR O BLANCO Y NEGRO</a:t>
            </a:r>
          </a:p>
          <a:p>
            <a:pPr marL="457200" indent="-457200">
              <a:buFont typeface="+mj-lt"/>
              <a:buAutoNum type="arabicPeriod"/>
            </a:pPr>
            <a:endParaRPr lang="es-MX" dirty="0">
              <a:latin typeface="Lorem ipsum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MX" sz="3000" b="1" dirty="0">
              <a:solidFill>
                <a:srgbClr val="6E152E"/>
              </a:solidFill>
              <a:latin typeface="Montserrat SemiBold" pitchFamily="2" charset="77"/>
              <a:ea typeface="+mj-ea"/>
              <a:cs typeface="+mj-cs"/>
            </a:endParaRPr>
          </a:p>
          <a:p>
            <a:pPr marL="457200" indent="-457200" algn="just">
              <a:buFont typeface="+mj-lt"/>
              <a:buAutoNum type="arabicPeriod"/>
            </a:pPr>
            <a:endParaRPr lang="es-MX" dirty="0">
              <a:latin typeface="Lorem ipsum"/>
            </a:endParaRPr>
          </a:p>
          <a:p>
            <a:endParaRPr lang="es-MX" dirty="0">
              <a:latin typeface="Lorem ipsum"/>
            </a:endParaRPr>
          </a:p>
          <a:p>
            <a:endParaRPr lang="es-MX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F671DD0E-8B80-494E-B5D6-55967F1257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0430" y="302895"/>
            <a:ext cx="1852605" cy="59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66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6B358CD6-E06B-C34D-9D22-84D1C506F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1" y="573742"/>
            <a:ext cx="10520081" cy="5603222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3100" b="1" dirty="0" smtClean="0">
                <a:solidFill>
                  <a:srgbClr val="6E152E"/>
                </a:solidFill>
                <a:latin typeface="Montserrat SemiBold" pitchFamily="2" charset="77"/>
                <a:ea typeface="+mj-ea"/>
                <a:cs typeface="+mj-cs"/>
              </a:rPr>
              <a:t>PENSIÓN POR MUERTE DEL TRABAJADOR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3100" b="1" i="1" u="sng" dirty="0" smtClean="0">
                <a:solidFill>
                  <a:srgbClr val="6E152E"/>
                </a:solidFill>
                <a:latin typeface="Montserrat SemiBold" pitchFamily="2" charset="77"/>
                <a:ea typeface="+mj-ea"/>
                <a:cs typeface="+mj-cs"/>
              </a:rPr>
              <a:t>DOCUMENTOS DEL DIFUNTO</a:t>
            </a:r>
          </a:p>
          <a:p>
            <a:endParaRPr lang="es-MX" sz="3000" b="1" dirty="0" smtClean="0">
              <a:solidFill>
                <a:srgbClr val="6E152E"/>
              </a:solidFill>
              <a:latin typeface="Montserrat SemiBold" pitchFamily="2" charset="77"/>
              <a:ea typeface="+mj-ea"/>
              <a:cs typeface="+mj-cs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s-MX" dirty="0">
                <a:latin typeface="Lorem ipsum"/>
              </a:rPr>
              <a:t>ORIGINAL DE HOJA ÚNICA DE SERVICIOS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MX" dirty="0">
                <a:latin typeface="Lorem ipsum"/>
              </a:rPr>
              <a:t>COPIA AVISO DE BAJA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MX" dirty="0">
                <a:latin typeface="Lorem ipsum"/>
              </a:rPr>
              <a:t>COPIA TALÓN DE PAGO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MX" dirty="0">
                <a:latin typeface="Lorem ipsum"/>
              </a:rPr>
              <a:t>COPIA INE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MX" dirty="0">
                <a:latin typeface="Lorem ipsum"/>
              </a:rPr>
              <a:t>COPIA DE CURP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MX" dirty="0">
                <a:latin typeface="Lorem ipsum"/>
              </a:rPr>
              <a:t>ORIGINAL ACTA DE NACIMIENTO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MX" dirty="0">
                <a:latin typeface="Lorem ipsum"/>
              </a:rPr>
              <a:t>ORIGINAL ACTA DE DEFUNCIÓN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MX" dirty="0">
                <a:latin typeface="Lorem ipsum"/>
              </a:rPr>
              <a:t>CONSTANCIA DE NO ADEUDO</a:t>
            </a:r>
          </a:p>
          <a:p>
            <a:pPr marL="457200" indent="-457200">
              <a:buFont typeface="+mj-lt"/>
              <a:buAutoNum type="arabicPeriod"/>
            </a:pPr>
            <a:endParaRPr lang="es-MX" dirty="0">
              <a:latin typeface="Lorem ipsum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MX" sz="3000" b="1" dirty="0">
              <a:solidFill>
                <a:srgbClr val="6E152E"/>
              </a:solidFill>
              <a:latin typeface="Montserrat SemiBold" pitchFamily="2" charset="77"/>
              <a:ea typeface="+mj-ea"/>
              <a:cs typeface="+mj-cs"/>
            </a:endParaRPr>
          </a:p>
          <a:p>
            <a:pPr marL="457200" indent="-457200" algn="just">
              <a:buFont typeface="+mj-lt"/>
              <a:buAutoNum type="arabicPeriod"/>
            </a:pPr>
            <a:endParaRPr lang="es-MX" dirty="0">
              <a:latin typeface="Lorem ipsum"/>
            </a:endParaRPr>
          </a:p>
          <a:p>
            <a:endParaRPr lang="es-MX" dirty="0">
              <a:latin typeface="Lorem ipsum"/>
            </a:endParaRPr>
          </a:p>
          <a:p>
            <a:endParaRPr lang="es-MX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F671DD0E-8B80-494E-B5D6-55967F1257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0430" y="302895"/>
            <a:ext cx="1852605" cy="599992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7505252" y="2759996"/>
            <a:ext cx="2781210" cy="12307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200" dirty="0">
                <a:solidFill>
                  <a:srgbClr val="404040"/>
                </a:solidFill>
                <a:latin typeface="Lorem ipsum"/>
              </a:rPr>
              <a:t>NOTA: </a:t>
            </a:r>
            <a:br>
              <a:rPr lang="es-MX" sz="1200" dirty="0">
                <a:solidFill>
                  <a:srgbClr val="404040"/>
                </a:solidFill>
                <a:latin typeface="Lorem ipsum"/>
              </a:rPr>
            </a:br>
            <a:r>
              <a:rPr lang="es-MX" sz="1200" dirty="0">
                <a:solidFill>
                  <a:srgbClr val="404040"/>
                </a:solidFill>
                <a:latin typeface="Lorem ipsum"/>
              </a:rPr>
              <a:t>TODAS LAS ACTAS PARA LOS TRAMITES DEBEN PRESENTAR </a:t>
            </a:r>
            <a:r>
              <a:rPr lang="es-MX" sz="1200" b="1" dirty="0">
                <a:solidFill>
                  <a:srgbClr val="404040"/>
                </a:solidFill>
                <a:latin typeface="Lorem ipsum"/>
              </a:rPr>
              <a:t>CÓDIGO QR</a:t>
            </a:r>
          </a:p>
        </p:txBody>
      </p:sp>
    </p:spTree>
    <p:extLst>
      <p:ext uri="{BB962C8B-B14F-4D97-AF65-F5344CB8AC3E}">
        <p14:creationId xmlns:p14="http://schemas.microsoft.com/office/powerpoint/2010/main" val="248959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6B358CD6-E06B-C34D-9D22-84D1C506F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1" y="573742"/>
            <a:ext cx="10520081" cy="5603222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3100" b="1" dirty="0" smtClean="0">
                <a:solidFill>
                  <a:srgbClr val="6E152E"/>
                </a:solidFill>
                <a:latin typeface="Montserrat SemiBold" pitchFamily="2" charset="77"/>
                <a:ea typeface="+mj-ea"/>
                <a:cs typeface="+mj-cs"/>
              </a:rPr>
              <a:t>PENSIÓN POR MUERTE DEL TRABAJADOR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3100" b="1" i="1" u="sng" dirty="0" smtClean="0">
                <a:solidFill>
                  <a:srgbClr val="6E152E"/>
                </a:solidFill>
                <a:latin typeface="Montserrat SemiBold" pitchFamily="2" charset="77"/>
                <a:ea typeface="+mj-ea"/>
                <a:cs typeface="+mj-cs"/>
              </a:rPr>
              <a:t>DOCUMENTACIÓN DE LA VIUDA O VIUDO</a:t>
            </a:r>
          </a:p>
          <a:p>
            <a:endParaRPr lang="es-MX" sz="3100" b="1" i="1" u="sng" dirty="0" smtClean="0">
              <a:solidFill>
                <a:srgbClr val="6E152E"/>
              </a:solidFill>
              <a:latin typeface="Montserrat SemiBold" pitchFamily="2" charset="77"/>
              <a:ea typeface="+mj-ea"/>
              <a:cs typeface="+mj-cs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s-MX" dirty="0">
                <a:latin typeface="Lorem ipsum"/>
              </a:rPr>
              <a:t>ORIGINAL DEL ACTA DE MATRIMONIO CON FECHA POSTERIOR AL </a:t>
            </a:r>
            <a:r>
              <a:rPr lang="es-MX" dirty="0" smtClean="0">
                <a:latin typeface="Lorem ipsum"/>
              </a:rPr>
              <a:t>FALLECIMIENTO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MX" dirty="0" smtClean="0">
                <a:latin typeface="Lorem ipsum"/>
              </a:rPr>
              <a:t>ORIGINAL </a:t>
            </a:r>
            <a:r>
              <a:rPr lang="es-MX" dirty="0">
                <a:latin typeface="Lorem ipsum"/>
              </a:rPr>
              <a:t>ACTA DE </a:t>
            </a:r>
            <a:r>
              <a:rPr lang="es-MX" dirty="0" smtClean="0">
                <a:latin typeface="Lorem ipsum"/>
              </a:rPr>
              <a:t>NACIMIENTO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MX" dirty="0" smtClean="0">
                <a:latin typeface="Lorem ipsum"/>
              </a:rPr>
              <a:t>COPIA INE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MX" dirty="0" smtClean="0">
                <a:latin typeface="Lorem ipsum"/>
              </a:rPr>
              <a:t>COPIA </a:t>
            </a:r>
            <a:r>
              <a:rPr lang="es-MX" dirty="0">
                <a:latin typeface="Lorem ipsum"/>
              </a:rPr>
              <a:t>DE </a:t>
            </a:r>
            <a:r>
              <a:rPr lang="es-MX" dirty="0" smtClean="0">
                <a:latin typeface="Lorem ipsum"/>
              </a:rPr>
              <a:t>CURP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MX" dirty="0" smtClean="0">
                <a:latin typeface="Lorem ipsum"/>
              </a:rPr>
              <a:t>2 </a:t>
            </a:r>
            <a:r>
              <a:rPr lang="es-MX" dirty="0">
                <a:latin typeface="Lorem ipsum"/>
              </a:rPr>
              <a:t>FOTOS TAMAÑO INFANTIL A COLOR O BLANCO Y NEGRO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MX" sz="3100" b="1" i="1" u="sng" dirty="0" smtClean="0">
              <a:solidFill>
                <a:srgbClr val="6E152E"/>
              </a:solidFill>
              <a:latin typeface="Montserrat SemiBold" pitchFamily="2" charset="77"/>
              <a:ea typeface="+mj-ea"/>
              <a:cs typeface="+mj-cs"/>
            </a:endParaRPr>
          </a:p>
          <a:p>
            <a:endParaRPr lang="es-MX" sz="3000" b="1" dirty="0" smtClean="0">
              <a:solidFill>
                <a:srgbClr val="6E152E"/>
              </a:solidFill>
              <a:latin typeface="Montserrat SemiBold" pitchFamily="2" charset="77"/>
              <a:ea typeface="+mj-ea"/>
              <a:cs typeface="+mj-cs"/>
            </a:endParaRPr>
          </a:p>
          <a:p>
            <a:pPr marL="457200" indent="-457200">
              <a:buFont typeface="+mj-lt"/>
              <a:buAutoNum type="arabicPeriod"/>
            </a:pPr>
            <a:endParaRPr lang="es-MX" dirty="0">
              <a:latin typeface="Lorem ipsum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MX" sz="3000" b="1" dirty="0">
              <a:solidFill>
                <a:srgbClr val="6E152E"/>
              </a:solidFill>
              <a:latin typeface="Montserrat SemiBold" pitchFamily="2" charset="77"/>
              <a:ea typeface="+mj-ea"/>
              <a:cs typeface="+mj-cs"/>
            </a:endParaRPr>
          </a:p>
          <a:p>
            <a:pPr marL="457200" indent="-457200" algn="just">
              <a:buFont typeface="+mj-lt"/>
              <a:buAutoNum type="arabicPeriod"/>
            </a:pPr>
            <a:endParaRPr lang="es-MX" dirty="0">
              <a:latin typeface="Lorem ipsum"/>
            </a:endParaRPr>
          </a:p>
          <a:p>
            <a:endParaRPr lang="es-MX" dirty="0">
              <a:latin typeface="Lorem ipsum"/>
            </a:endParaRPr>
          </a:p>
          <a:p>
            <a:endParaRPr lang="es-MX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F671DD0E-8B80-494E-B5D6-55967F1257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0430" y="302895"/>
            <a:ext cx="1852605" cy="599992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7529636" y="2759996"/>
            <a:ext cx="2781210" cy="12307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200" dirty="0">
                <a:solidFill>
                  <a:srgbClr val="404040"/>
                </a:solidFill>
                <a:latin typeface="Lorem ipsum"/>
              </a:rPr>
              <a:t>NOTA: </a:t>
            </a:r>
            <a:br>
              <a:rPr lang="es-MX" sz="1200" dirty="0">
                <a:solidFill>
                  <a:srgbClr val="404040"/>
                </a:solidFill>
                <a:latin typeface="Lorem ipsum"/>
              </a:rPr>
            </a:br>
            <a:r>
              <a:rPr lang="es-MX" sz="1200" dirty="0">
                <a:solidFill>
                  <a:srgbClr val="404040"/>
                </a:solidFill>
                <a:latin typeface="Lorem ipsum"/>
              </a:rPr>
              <a:t>TODAS LAS ACTAS PARA LOS TRAMITES DEBEN PRESENTAR </a:t>
            </a:r>
            <a:r>
              <a:rPr lang="es-MX" sz="1200" b="1" dirty="0">
                <a:solidFill>
                  <a:srgbClr val="404040"/>
                </a:solidFill>
                <a:latin typeface="Lorem ipsum"/>
              </a:rPr>
              <a:t>CÓDIGO QR</a:t>
            </a:r>
          </a:p>
        </p:txBody>
      </p:sp>
    </p:spTree>
    <p:extLst>
      <p:ext uri="{BB962C8B-B14F-4D97-AF65-F5344CB8AC3E}">
        <p14:creationId xmlns:p14="http://schemas.microsoft.com/office/powerpoint/2010/main" val="398443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6B358CD6-E06B-C34D-9D22-84D1C506F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1" y="573742"/>
            <a:ext cx="10520081" cy="5603222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3100" b="1" dirty="0" smtClean="0">
                <a:solidFill>
                  <a:srgbClr val="6E152E"/>
                </a:solidFill>
                <a:latin typeface="Montserrat SemiBold" pitchFamily="2" charset="77"/>
                <a:ea typeface="+mj-ea"/>
                <a:cs typeface="+mj-cs"/>
              </a:rPr>
              <a:t>PENSIÓN POR MUERTE DEL TRABAJADOR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3100" b="1" i="1" u="sng" dirty="0" smtClean="0">
                <a:solidFill>
                  <a:srgbClr val="6E152E"/>
                </a:solidFill>
                <a:latin typeface="Montserrat SemiBold" pitchFamily="2" charset="77"/>
                <a:ea typeface="+mj-ea"/>
                <a:cs typeface="+mj-cs"/>
              </a:rPr>
              <a:t>DOCUMENTACIÓN DE HIJOS MENORES DE EDAD O DE 18 A 25 AÑOS SOLTEROS ESTUDIANTES</a:t>
            </a:r>
          </a:p>
          <a:p>
            <a:endParaRPr lang="es-MX" b="1" i="1" u="sng" dirty="0" smtClean="0">
              <a:solidFill>
                <a:srgbClr val="6E152E"/>
              </a:solidFill>
              <a:latin typeface="Lorem ipsum"/>
              <a:ea typeface="+mj-ea"/>
              <a:cs typeface="+mj-cs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s-MX" dirty="0">
                <a:latin typeface="Lorem ipsum"/>
              </a:rPr>
              <a:t>ORIGINAL ACTA DE </a:t>
            </a:r>
            <a:r>
              <a:rPr lang="es-MX" dirty="0" smtClean="0">
                <a:latin typeface="Lorem ipsum"/>
              </a:rPr>
              <a:t>NACIMIENTO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MX" dirty="0" smtClean="0">
                <a:latin typeface="Lorem ipsum"/>
              </a:rPr>
              <a:t>COPIA </a:t>
            </a:r>
            <a:r>
              <a:rPr lang="es-MX" dirty="0">
                <a:latin typeface="Lorem ipsum"/>
              </a:rPr>
              <a:t>DE </a:t>
            </a:r>
            <a:r>
              <a:rPr lang="es-MX" dirty="0" smtClean="0">
                <a:latin typeface="Lorem ipsum"/>
              </a:rPr>
              <a:t>CURP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MX" dirty="0" smtClean="0">
                <a:latin typeface="Lorem ipsum"/>
              </a:rPr>
              <a:t>2 </a:t>
            </a:r>
            <a:r>
              <a:rPr lang="es-MX" dirty="0">
                <a:latin typeface="Lorem ipsum"/>
              </a:rPr>
              <a:t>FOTOS TAMAÑO INFANTIL A COLOR O BLANCO Y </a:t>
            </a:r>
            <a:r>
              <a:rPr lang="es-MX" dirty="0" smtClean="0">
                <a:latin typeface="Lorem ipsum"/>
              </a:rPr>
              <a:t>NEGRO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MX" dirty="0" smtClean="0">
                <a:latin typeface="Lorem ipsum"/>
              </a:rPr>
              <a:t>HIJOS </a:t>
            </a:r>
            <a:r>
              <a:rPr lang="es-MX" dirty="0">
                <a:latin typeface="Lorem ipsum"/>
              </a:rPr>
              <a:t>ENTRE LOS 18 Y 25 AÑOS COPIA DEL INE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MX" sz="3100" b="1" i="1" u="sng" dirty="0" smtClean="0">
              <a:solidFill>
                <a:srgbClr val="6E152E"/>
              </a:solidFill>
              <a:latin typeface="Montserrat SemiBold" pitchFamily="2" charset="77"/>
              <a:ea typeface="+mj-ea"/>
              <a:cs typeface="+mj-cs"/>
            </a:endParaRPr>
          </a:p>
          <a:p>
            <a:endParaRPr lang="es-MX" sz="3000" b="1" dirty="0" smtClean="0">
              <a:solidFill>
                <a:srgbClr val="6E152E"/>
              </a:solidFill>
              <a:latin typeface="Montserrat SemiBold" pitchFamily="2" charset="77"/>
              <a:ea typeface="+mj-ea"/>
              <a:cs typeface="+mj-cs"/>
            </a:endParaRPr>
          </a:p>
          <a:p>
            <a:pPr marL="457200" indent="-457200">
              <a:buFont typeface="+mj-lt"/>
              <a:buAutoNum type="arabicPeriod"/>
            </a:pPr>
            <a:endParaRPr lang="es-MX" dirty="0">
              <a:latin typeface="Lorem ipsum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MX" sz="3000" b="1" dirty="0">
              <a:solidFill>
                <a:srgbClr val="6E152E"/>
              </a:solidFill>
              <a:latin typeface="Montserrat SemiBold" pitchFamily="2" charset="77"/>
              <a:ea typeface="+mj-ea"/>
              <a:cs typeface="+mj-cs"/>
            </a:endParaRPr>
          </a:p>
          <a:p>
            <a:pPr marL="457200" indent="-457200" algn="just">
              <a:buFont typeface="+mj-lt"/>
              <a:buAutoNum type="arabicPeriod"/>
            </a:pPr>
            <a:endParaRPr lang="es-MX" dirty="0">
              <a:latin typeface="Lorem ipsum"/>
            </a:endParaRPr>
          </a:p>
          <a:p>
            <a:endParaRPr lang="es-MX" dirty="0">
              <a:latin typeface="Lorem ipsum"/>
            </a:endParaRPr>
          </a:p>
          <a:p>
            <a:endParaRPr lang="es-MX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F671DD0E-8B80-494E-B5D6-55967F1257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0430" y="302895"/>
            <a:ext cx="1852605" cy="599992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7383332" y="2309212"/>
            <a:ext cx="2781210" cy="12307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200" dirty="0">
                <a:solidFill>
                  <a:srgbClr val="404040"/>
                </a:solidFill>
                <a:latin typeface="Lorem ipsum"/>
              </a:rPr>
              <a:t>NOTA: </a:t>
            </a:r>
            <a:br>
              <a:rPr lang="es-MX" sz="1200" dirty="0">
                <a:solidFill>
                  <a:srgbClr val="404040"/>
                </a:solidFill>
                <a:latin typeface="Lorem ipsum"/>
              </a:rPr>
            </a:br>
            <a:r>
              <a:rPr lang="es-MX" sz="1200" dirty="0">
                <a:solidFill>
                  <a:srgbClr val="404040"/>
                </a:solidFill>
                <a:latin typeface="Lorem ipsum"/>
              </a:rPr>
              <a:t>TODAS LAS ACTAS PARA LOS TRAMITES DEBEN PRESENTAR </a:t>
            </a:r>
            <a:r>
              <a:rPr lang="es-MX" sz="1200" b="1" dirty="0">
                <a:solidFill>
                  <a:srgbClr val="404040"/>
                </a:solidFill>
                <a:latin typeface="Lorem ipsum"/>
              </a:rPr>
              <a:t>CÓDIGO QR</a:t>
            </a:r>
          </a:p>
        </p:txBody>
      </p:sp>
    </p:spTree>
    <p:extLst>
      <p:ext uri="{BB962C8B-B14F-4D97-AF65-F5344CB8AC3E}">
        <p14:creationId xmlns:p14="http://schemas.microsoft.com/office/powerpoint/2010/main" val="126575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6B358CD6-E06B-C34D-9D22-84D1C506F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1" y="573742"/>
            <a:ext cx="10520081" cy="5603222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3100" b="1" dirty="0" smtClean="0">
                <a:solidFill>
                  <a:srgbClr val="6E152E"/>
                </a:solidFill>
                <a:latin typeface="Montserrat SemiBold" pitchFamily="2" charset="77"/>
                <a:ea typeface="+mj-ea"/>
                <a:cs typeface="+mj-cs"/>
              </a:rPr>
              <a:t>PENSIÓN POR MUERTE DEL PENSIONADO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3100" b="1" i="1" u="sng" dirty="0" smtClean="0">
                <a:solidFill>
                  <a:srgbClr val="6E152E"/>
                </a:solidFill>
                <a:latin typeface="Montserrat SemiBold" pitchFamily="2" charset="77"/>
                <a:ea typeface="+mj-ea"/>
                <a:cs typeface="+mj-cs"/>
              </a:rPr>
              <a:t>DOCUMENTACIÓN DEL DIFUNTO</a:t>
            </a:r>
          </a:p>
          <a:p>
            <a:endParaRPr lang="es-MX" b="1" i="1" u="sng" dirty="0" smtClean="0">
              <a:solidFill>
                <a:srgbClr val="6E152E"/>
              </a:solidFill>
              <a:latin typeface="Lorem ipsum"/>
              <a:ea typeface="+mj-ea"/>
              <a:cs typeface="+mj-cs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s-MX" dirty="0">
                <a:latin typeface="Soberana Sans" panose="02000000000000000000" pitchFamily="50" charset="0"/>
              </a:rPr>
              <a:t>ORIGINAL DEL ACTA DE </a:t>
            </a:r>
            <a:r>
              <a:rPr lang="es-MX" dirty="0" smtClean="0">
                <a:latin typeface="Soberana Sans" panose="02000000000000000000" pitchFamily="50" charset="0"/>
              </a:rPr>
              <a:t>DEFUNCIÓN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MX" dirty="0" smtClean="0">
                <a:latin typeface="Soberana Sans" panose="02000000000000000000" pitchFamily="50" charset="0"/>
              </a:rPr>
              <a:t>ORIGINAL </a:t>
            </a:r>
            <a:r>
              <a:rPr lang="es-MX" dirty="0">
                <a:latin typeface="Soberana Sans" panose="02000000000000000000" pitchFamily="50" charset="0"/>
              </a:rPr>
              <a:t>ACTA DE NACIMIENTO DE </a:t>
            </a:r>
            <a:r>
              <a:rPr lang="es-MX" dirty="0" smtClean="0">
                <a:latin typeface="Soberana Sans" panose="02000000000000000000" pitchFamily="50" charset="0"/>
              </a:rPr>
              <a:t>PENSIONADO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MX" dirty="0" smtClean="0">
                <a:latin typeface="Soberana Sans" panose="02000000000000000000" pitchFamily="50" charset="0"/>
              </a:rPr>
              <a:t>COPIA </a:t>
            </a:r>
            <a:r>
              <a:rPr lang="es-MX" dirty="0">
                <a:latin typeface="Soberana Sans" panose="02000000000000000000" pitchFamily="50" charset="0"/>
              </a:rPr>
              <a:t>DEL ULTIMO TALÓN DE </a:t>
            </a:r>
            <a:r>
              <a:rPr lang="es-MX" dirty="0" smtClean="0">
                <a:latin typeface="Soberana Sans" panose="02000000000000000000" pitchFamily="50" charset="0"/>
              </a:rPr>
              <a:t>PAGO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MX" dirty="0" smtClean="0">
                <a:latin typeface="Soberana Sans" panose="02000000000000000000" pitchFamily="50" charset="0"/>
              </a:rPr>
              <a:t>COPIA </a:t>
            </a:r>
            <a:r>
              <a:rPr lang="es-MX" dirty="0">
                <a:latin typeface="Soberana Sans" panose="02000000000000000000" pitchFamily="50" charset="0"/>
              </a:rPr>
              <a:t>CREDENCIAL DEL </a:t>
            </a:r>
            <a:r>
              <a:rPr lang="es-MX" dirty="0" smtClean="0">
                <a:latin typeface="Soberana Sans" panose="02000000000000000000" pitchFamily="50" charset="0"/>
              </a:rPr>
              <a:t>PENSIONADO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MX" dirty="0" smtClean="0">
                <a:latin typeface="Soberana Sans" panose="02000000000000000000" pitchFamily="50" charset="0"/>
              </a:rPr>
              <a:t>COPIA </a:t>
            </a:r>
            <a:r>
              <a:rPr lang="es-MX" dirty="0">
                <a:latin typeface="Soberana Sans" panose="02000000000000000000" pitchFamily="50" charset="0"/>
              </a:rPr>
              <a:t>CURP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MX" sz="3100" b="1" i="1" u="sng" dirty="0" smtClean="0">
              <a:solidFill>
                <a:srgbClr val="6E152E"/>
              </a:solidFill>
              <a:latin typeface="Montserrat SemiBold" pitchFamily="2" charset="77"/>
              <a:ea typeface="+mj-ea"/>
              <a:cs typeface="+mj-cs"/>
            </a:endParaRPr>
          </a:p>
          <a:p>
            <a:endParaRPr lang="es-MX" sz="3000" b="1" dirty="0" smtClean="0">
              <a:solidFill>
                <a:srgbClr val="6E152E"/>
              </a:solidFill>
              <a:latin typeface="Montserrat SemiBold" pitchFamily="2" charset="77"/>
              <a:ea typeface="+mj-ea"/>
              <a:cs typeface="+mj-cs"/>
            </a:endParaRPr>
          </a:p>
          <a:p>
            <a:pPr marL="457200" indent="-457200">
              <a:buFont typeface="+mj-lt"/>
              <a:buAutoNum type="arabicPeriod"/>
            </a:pPr>
            <a:endParaRPr lang="es-MX" dirty="0">
              <a:latin typeface="Lorem ipsum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MX" sz="3000" b="1" dirty="0">
              <a:solidFill>
                <a:srgbClr val="6E152E"/>
              </a:solidFill>
              <a:latin typeface="Montserrat SemiBold" pitchFamily="2" charset="77"/>
              <a:ea typeface="+mj-ea"/>
              <a:cs typeface="+mj-cs"/>
            </a:endParaRPr>
          </a:p>
          <a:p>
            <a:pPr marL="457200" indent="-457200" algn="just">
              <a:buFont typeface="+mj-lt"/>
              <a:buAutoNum type="arabicPeriod"/>
            </a:pPr>
            <a:endParaRPr lang="es-MX" dirty="0">
              <a:latin typeface="Lorem ipsum"/>
            </a:endParaRPr>
          </a:p>
          <a:p>
            <a:endParaRPr lang="es-MX" dirty="0">
              <a:latin typeface="Lorem ipsum"/>
            </a:endParaRPr>
          </a:p>
          <a:p>
            <a:endParaRPr lang="es-MX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F671DD0E-8B80-494E-B5D6-55967F1257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0430" y="302895"/>
            <a:ext cx="1852605" cy="599992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8639825" y="1706727"/>
            <a:ext cx="2781210" cy="12307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200" dirty="0">
                <a:solidFill>
                  <a:srgbClr val="404040"/>
                </a:solidFill>
                <a:latin typeface="Lorem ipsum"/>
              </a:rPr>
              <a:t>NOTA: </a:t>
            </a:r>
            <a:br>
              <a:rPr lang="es-MX" sz="1200" dirty="0">
                <a:solidFill>
                  <a:srgbClr val="404040"/>
                </a:solidFill>
                <a:latin typeface="Lorem ipsum"/>
              </a:rPr>
            </a:br>
            <a:r>
              <a:rPr lang="es-MX" sz="1200" dirty="0">
                <a:solidFill>
                  <a:srgbClr val="404040"/>
                </a:solidFill>
                <a:latin typeface="Lorem ipsum"/>
              </a:rPr>
              <a:t>TODAS LAS ACTAS PARA LOS TRAMITES DEBEN PRESENTAR </a:t>
            </a:r>
            <a:r>
              <a:rPr lang="es-MX" sz="1200" b="1" dirty="0">
                <a:solidFill>
                  <a:srgbClr val="404040"/>
                </a:solidFill>
                <a:latin typeface="Lorem ipsum"/>
              </a:rPr>
              <a:t>CÓDIGO QR</a:t>
            </a:r>
          </a:p>
        </p:txBody>
      </p:sp>
    </p:spTree>
    <p:extLst>
      <p:ext uri="{BB962C8B-B14F-4D97-AF65-F5344CB8AC3E}">
        <p14:creationId xmlns:p14="http://schemas.microsoft.com/office/powerpoint/2010/main" val="92663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6B358CD6-E06B-C34D-9D22-84D1C506F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1" y="573742"/>
            <a:ext cx="10520081" cy="5603222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3100" b="1" dirty="0" smtClean="0">
                <a:solidFill>
                  <a:srgbClr val="6E152E"/>
                </a:solidFill>
                <a:latin typeface="Montserrat SemiBold" pitchFamily="2" charset="77"/>
                <a:ea typeface="+mj-ea"/>
                <a:cs typeface="+mj-cs"/>
              </a:rPr>
              <a:t>PENSIÓN POR MUERTE DEL PENSIONADO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3100" b="1" i="1" u="sng" dirty="0" smtClean="0">
                <a:solidFill>
                  <a:srgbClr val="6E152E"/>
                </a:solidFill>
                <a:latin typeface="Montserrat SemiBold" pitchFamily="2" charset="77"/>
                <a:ea typeface="+mj-ea"/>
                <a:cs typeface="+mj-cs"/>
              </a:rPr>
              <a:t>DOCUMENTACIÓN DE LA VIUDA O VIUDO</a:t>
            </a:r>
          </a:p>
          <a:p>
            <a:endParaRPr lang="es-MX" sz="3100" b="1" i="1" u="sng" dirty="0" smtClean="0">
              <a:solidFill>
                <a:srgbClr val="6E152E"/>
              </a:solidFill>
              <a:latin typeface="Montserrat SemiBold" pitchFamily="2" charset="77"/>
              <a:ea typeface="+mj-ea"/>
              <a:cs typeface="+mj-cs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s-MX" dirty="0" smtClean="0">
                <a:latin typeface="Lorem ipsum"/>
              </a:rPr>
              <a:t>ORIGINAL DE ACTA DE MATRIMONIO EXPEDIDA POSTERIORMENTE AL FALLECIMIENTO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MX" dirty="0" smtClean="0">
                <a:latin typeface="Lorem ipsum"/>
              </a:rPr>
              <a:t>ORIGINAL DEL ACTA DE NACIMIENTO EXPEDIDA POSTERIORMENTE AL FALLECIMIENTO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MX" dirty="0" smtClean="0">
                <a:latin typeface="Lorem ipsum"/>
              </a:rPr>
              <a:t>COPIA CURP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MX" dirty="0" smtClean="0">
                <a:latin typeface="Lorem ipsum"/>
              </a:rPr>
              <a:t>COPIA DE INE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MX" dirty="0" smtClean="0">
                <a:latin typeface="Lorem ipsum"/>
              </a:rPr>
              <a:t>2 FOTOS TAMAÑO INFANTIL A COLOR O BLANCO Y NEGRO</a:t>
            </a:r>
          </a:p>
          <a:p>
            <a:endParaRPr lang="es-MX" b="1" i="1" u="sng" dirty="0" smtClean="0">
              <a:solidFill>
                <a:srgbClr val="6E152E"/>
              </a:solidFill>
              <a:latin typeface="Lorem ipsum"/>
              <a:ea typeface="+mj-ea"/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MX" sz="3100" b="1" i="1" u="sng" dirty="0" smtClean="0">
              <a:solidFill>
                <a:srgbClr val="6E152E"/>
              </a:solidFill>
              <a:latin typeface="Montserrat SemiBold" pitchFamily="2" charset="77"/>
              <a:ea typeface="+mj-ea"/>
              <a:cs typeface="+mj-cs"/>
            </a:endParaRPr>
          </a:p>
          <a:p>
            <a:endParaRPr lang="es-MX" sz="3000" b="1" dirty="0" smtClean="0">
              <a:solidFill>
                <a:srgbClr val="6E152E"/>
              </a:solidFill>
              <a:latin typeface="Montserrat SemiBold" pitchFamily="2" charset="77"/>
              <a:ea typeface="+mj-ea"/>
              <a:cs typeface="+mj-cs"/>
            </a:endParaRPr>
          </a:p>
          <a:p>
            <a:pPr marL="457200" indent="-457200">
              <a:buFont typeface="+mj-lt"/>
              <a:buAutoNum type="arabicPeriod"/>
            </a:pPr>
            <a:endParaRPr lang="es-MX" dirty="0">
              <a:latin typeface="Lorem ipsum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MX" sz="3000" b="1" dirty="0">
              <a:solidFill>
                <a:srgbClr val="6E152E"/>
              </a:solidFill>
              <a:latin typeface="Montserrat SemiBold" pitchFamily="2" charset="77"/>
              <a:ea typeface="+mj-ea"/>
              <a:cs typeface="+mj-cs"/>
            </a:endParaRPr>
          </a:p>
          <a:p>
            <a:pPr marL="457200" indent="-457200" algn="just">
              <a:buFont typeface="+mj-lt"/>
              <a:buAutoNum type="arabicPeriod"/>
            </a:pPr>
            <a:endParaRPr lang="es-MX" dirty="0">
              <a:latin typeface="Lorem ipsum"/>
            </a:endParaRPr>
          </a:p>
          <a:p>
            <a:endParaRPr lang="es-MX" dirty="0">
              <a:latin typeface="Lorem ipsum"/>
            </a:endParaRPr>
          </a:p>
          <a:p>
            <a:endParaRPr lang="es-MX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F671DD0E-8B80-494E-B5D6-55967F1257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0430" y="302895"/>
            <a:ext cx="1852605" cy="599992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4468010" y="5217098"/>
            <a:ext cx="2781210" cy="12307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200" dirty="0">
                <a:solidFill>
                  <a:srgbClr val="404040"/>
                </a:solidFill>
                <a:latin typeface="Lorem ipsum"/>
              </a:rPr>
              <a:t>NOTA: </a:t>
            </a:r>
            <a:br>
              <a:rPr lang="es-MX" sz="1200" dirty="0">
                <a:solidFill>
                  <a:srgbClr val="404040"/>
                </a:solidFill>
                <a:latin typeface="Lorem ipsum"/>
              </a:rPr>
            </a:br>
            <a:r>
              <a:rPr lang="es-MX" sz="1200" dirty="0">
                <a:solidFill>
                  <a:srgbClr val="404040"/>
                </a:solidFill>
                <a:latin typeface="Lorem ipsum"/>
              </a:rPr>
              <a:t>TODAS LAS ACTAS PARA LOS TRAMITES DEBEN PRESENTAR </a:t>
            </a:r>
            <a:r>
              <a:rPr lang="es-MX" sz="1200" b="1" dirty="0">
                <a:solidFill>
                  <a:srgbClr val="404040"/>
                </a:solidFill>
                <a:latin typeface="Lorem ipsum"/>
              </a:rPr>
              <a:t>CÓDIGO QR</a:t>
            </a:r>
          </a:p>
        </p:txBody>
      </p:sp>
    </p:spTree>
    <p:extLst>
      <p:ext uri="{BB962C8B-B14F-4D97-AF65-F5344CB8AC3E}">
        <p14:creationId xmlns:p14="http://schemas.microsoft.com/office/powerpoint/2010/main" val="397737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6B358CD6-E06B-C34D-9D22-84D1C506F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1" y="573742"/>
            <a:ext cx="10520081" cy="5603222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3100" b="1" dirty="0" smtClean="0">
                <a:solidFill>
                  <a:srgbClr val="6E152E"/>
                </a:solidFill>
                <a:latin typeface="Montserrat SemiBold" pitchFamily="2" charset="77"/>
                <a:ea typeface="+mj-ea"/>
                <a:cs typeface="+mj-cs"/>
              </a:rPr>
              <a:t>PENSIÓN POR MUERTE DEL PENSIONADO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3100" b="1" i="1" u="sng" dirty="0" smtClean="0">
                <a:solidFill>
                  <a:srgbClr val="6E152E"/>
                </a:solidFill>
                <a:latin typeface="Montserrat SemiBold" pitchFamily="2" charset="77"/>
                <a:ea typeface="+mj-ea"/>
                <a:cs typeface="+mj-cs"/>
              </a:rPr>
              <a:t>DOCUMENTACIÓN DE HIJOS MENORES DE EDAD O DE 18 A 25 AÑOS SOLTEROS ESTUDIANTES</a:t>
            </a:r>
          </a:p>
          <a:p>
            <a:endParaRPr lang="es-MX" b="1" i="1" u="sng" dirty="0" smtClean="0">
              <a:solidFill>
                <a:srgbClr val="6E152E"/>
              </a:solidFill>
              <a:latin typeface="Lorem ipsum"/>
              <a:ea typeface="+mj-ea"/>
              <a:cs typeface="+mj-cs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s-MX" dirty="0">
                <a:latin typeface="Lorem ipsum"/>
              </a:rPr>
              <a:t>ORIGINAL DE ACTA DE </a:t>
            </a:r>
            <a:r>
              <a:rPr lang="es-MX" dirty="0" smtClean="0">
                <a:latin typeface="Lorem ipsum"/>
              </a:rPr>
              <a:t>NACIMIENTO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MX" dirty="0" smtClean="0">
                <a:latin typeface="Lorem ipsum"/>
              </a:rPr>
              <a:t>COPIA CURP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MX" dirty="0" smtClean="0">
                <a:latin typeface="Lorem ipsum"/>
              </a:rPr>
              <a:t>2 </a:t>
            </a:r>
            <a:r>
              <a:rPr lang="es-MX" dirty="0">
                <a:latin typeface="Lorem ipsum"/>
              </a:rPr>
              <a:t>FOTOS TAMAÑO INFANTIL A COLOR O BLANCO Y </a:t>
            </a:r>
            <a:r>
              <a:rPr lang="es-MX" dirty="0" smtClean="0">
                <a:latin typeface="Lorem ipsum"/>
              </a:rPr>
              <a:t>NEGRO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MX" dirty="0" smtClean="0">
                <a:latin typeface="Lorem ipsum"/>
              </a:rPr>
              <a:t>HIJOS </a:t>
            </a:r>
            <a:r>
              <a:rPr lang="es-MX" dirty="0">
                <a:latin typeface="Lorem ipsum"/>
              </a:rPr>
              <a:t>ENTRE LOS 18 Y 25 AÑOS COPIA DEL INE Y CONSTANCIA DE ESTUDIOS. (DONDE MENCIONE SEMESTRE Y </a:t>
            </a:r>
            <a:r>
              <a:rPr lang="es-MX" dirty="0" smtClean="0">
                <a:latin typeface="Lorem ipsum"/>
              </a:rPr>
              <a:t>PERIODO </a:t>
            </a:r>
            <a:r>
              <a:rPr lang="es-MX" dirty="0">
                <a:latin typeface="Lorem ipsum"/>
              </a:rPr>
              <a:t>VACACIONAL, CERTIFICADO MÉDICO EXPEDIDO POR EL ISSSTE DONDE MENCIONE ENFERMEDAD DEL PACIENTE O DISCAPACIDAD</a:t>
            </a:r>
          </a:p>
          <a:p>
            <a:endParaRPr lang="es-MX" b="1" i="1" u="sng" dirty="0" smtClean="0">
              <a:solidFill>
                <a:srgbClr val="6E152E"/>
              </a:solidFill>
              <a:latin typeface="Lorem ipsum"/>
              <a:ea typeface="+mj-ea"/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MX" sz="3100" b="1" i="1" u="sng" dirty="0" smtClean="0">
              <a:solidFill>
                <a:srgbClr val="6E152E"/>
              </a:solidFill>
              <a:latin typeface="Montserrat SemiBold" pitchFamily="2" charset="77"/>
              <a:ea typeface="+mj-ea"/>
              <a:cs typeface="+mj-cs"/>
            </a:endParaRPr>
          </a:p>
          <a:p>
            <a:endParaRPr lang="es-MX" sz="3000" b="1" dirty="0" smtClean="0">
              <a:solidFill>
                <a:srgbClr val="6E152E"/>
              </a:solidFill>
              <a:latin typeface="Montserrat SemiBold" pitchFamily="2" charset="77"/>
              <a:ea typeface="+mj-ea"/>
              <a:cs typeface="+mj-cs"/>
            </a:endParaRPr>
          </a:p>
          <a:p>
            <a:pPr marL="457200" indent="-457200">
              <a:buFont typeface="+mj-lt"/>
              <a:buAutoNum type="arabicPeriod"/>
            </a:pPr>
            <a:endParaRPr lang="es-MX" dirty="0">
              <a:latin typeface="Lorem ipsum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MX" sz="3000" b="1" dirty="0">
              <a:solidFill>
                <a:srgbClr val="6E152E"/>
              </a:solidFill>
              <a:latin typeface="Montserrat SemiBold" pitchFamily="2" charset="77"/>
              <a:ea typeface="+mj-ea"/>
              <a:cs typeface="+mj-cs"/>
            </a:endParaRPr>
          </a:p>
          <a:p>
            <a:pPr marL="457200" indent="-457200" algn="just">
              <a:buFont typeface="+mj-lt"/>
              <a:buAutoNum type="arabicPeriod"/>
            </a:pPr>
            <a:endParaRPr lang="es-MX" dirty="0">
              <a:latin typeface="Lorem ipsum"/>
            </a:endParaRPr>
          </a:p>
          <a:p>
            <a:endParaRPr lang="es-MX" dirty="0">
              <a:latin typeface="Lorem ipsum"/>
            </a:endParaRPr>
          </a:p>
          <a:p>
            <a:endParaRPr lang="es-MX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F671DD0E-8B80-494E-B5D6-55967F1257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0430" y="302895"/>
            <a:ext cx="1852605" cy="599992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7651556" y="2194087"/>
            <a:ext cx="2781210" cy="12307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200" dirty="0">
                <a:solidFill>
                  <a:srgbClr val="404040"/>
                </a:solidFill>
                <a:latin typeface="Lorem ipsum"/>
              </a:rPr>
              <a:t>NOTA: </a:t>
            </a:r>
            <a:br>
              <a:rPr lang="es-MX" sz="1200" dirty="0">
                <a:solidFill>
                  <a:srgbClr val="404040"/>
                </a:solidFill>
                <a:latin typeface="Lorem ipsum"/>
              </a:rPr>
            </a:br>
            <a:r>
              <a:rPr lang="es-MX" sz="1200" dirty="0">
                <a:solidFill>
                  <a:srgbClr val="404040"/>
                </a:solidFill>
                <a:latin typeface="Lorem ipsum"/>
              </a:rPr>
              <a:t>TODAS LAS ACTAS PARA LOS TRAMITES DEBEN PRESENTAR </a:t>
            </a:r>
            <a:r>
              <a:rPr lang="es-MX" sz="1200" b="1" dirty="0">
                <a:solidFill>
                  <a:srgbClr val="404040"/>
                </a:solidFill>
                <a:latin typeface="Lorem ipsum"/>
              </a:rPr>
              <a:t>CÓDIGO QR</a:t>
            </a:r>
          </a:p>
        </p:txBody>
      </p:sp>
    </p:spTree>
    <p:extLst>
      <p:ext uri="{BB962C8B-B14F-4D97-AF65-F5344CB8AC3E}">
        <p14:creationId xmlns:p14="http://schemas.microsoft.com/office/powerpoint/2010/main" val="188967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6B358CD6-E06B-C34D-9D22-84D1C506F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1" y="573742"/>
            <a:ext cx="10520081" cy="5603222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3100" b="1" dirty="0" smtClean="0">
                <a:solidFill>
                  <a:srgbClr val="6E152E"/>
                </a:solidFill>
                <a:latin typeface="Montserrat SemiBold" pitchFamily="2" charset="77"/>
                <a:ea typeface="+mj-ea"/>
                <a:cs typeface="+mj-cs"/>
              </a:rPr>
              <a:t>PAGO DE MARCHA</a:t>
            </a:r>
            <a:endParaRPr lang="es-MX" sz="3100" b="1" i="1" u="sng" dirty="0" smtClean="0">
              <a:solidFill>
                <a:srgbClr val="6E152E"/>
              </a:solidFill>
              <a:latin typeface="Montserrat SemiBold" pitchFamily="2" charset="77"/>
              <a:ea typeface="+mj-ea"/>
              <a:cs typeface="+mj-cs"/>
            </a:endParaRPr>
          </a:p>
          <a:p>
            <a:endParaRPr lang="es-MX" b="1" i="1" u="sng" dirty="0" smtClean="0">
              <a:solidFill>
                <a:srgbClr val="6E152E"/>
              </a:solidFill>
              <a:latin typeface="Lorem ipsum"/>
              <a:ea typeface="+mj-ea"/>
              <a:cs typeface="+mj-cs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s-MX" dirty="0">
                <a:latin typeface="Lorem ipsum"/>
              </a:rPr>
              <a:t>ACTA CERTIFICADA DEL ACTA DE </a:t>
            </a:r>
            <a:r>
              <a:rPr lang="es-MX" dirty="0" smtClean="0">
                <a:latin typeface="Lorem ipsum"/>
              </a:rPr>
              <a:t>DEFUNCIÓN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MX" dirty="0" smtClean="0">
                <a:latin typeface="Lorem ipsum"/>
              </a:rPr>
              <a:t>ORIGINAL </a:t>
            </a:r>
            <a:r>
              <a:rPr lang="es-MX" dirty="0">
                <a:latin typeface="Lorem ipsum"/>
              </a:rPr>
              <a:t>DE FACTURA DE GASTOS FUNERARIOS A NOMBRE DE LA PERSONA QUE REALIZA EL </a:t>
            </a:r>
            <a:r>
              <a:rPr lang="es-MX" dirty="0" smtClean="0">
                <a:latin typeface="Lorem ipsum"/>
              </a:rPr>
              <a:t>TRÁMITE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MX" dirty="0" smtClean="0">
                <a:latin typeface="Lorem ipsum"/>
              </a:rPr>
              <a:t>COPIA </a:t>
            </a:r>
            <a:r>
              <a:rPr lang="es-MX" dirty="0">
                <a:latin typeface="Lorem ipsum"/>
              </a:rPr>
              <a:t>DEL ULTIMO TALÓN DE </a:t>
            </a:r>
            <a:r>
              <a:rPr lang="es-MX" dirty="0" smtClean="0">
                <a:latin typeface="Lorem ipsum"/>
              </a:rPr>
              <a:t>PAGO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MX" dirty="0" smtClean="0">
                <a:latin typeface="Lorem ipsum"/>
              </a:rPr>
              <a:t>COPIA </a:t>
            </a:r>
            <a:r>
              <a:rPr lang="es-MX" dirty="0">
                <a:latin typeface="Lorem ipsum"/>
              </a:rPr>
              <a:t>CREDENCIAL DEL </a:t>
            </a:r>
            <a:r>
              <a:rPr lang="es-MX" dirty="0" smtClean="0">
                <a:latin typeface="Lorem ipsum"/>
              </a:rPr>
              <a:t>PENSIONADO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MX" dirty="0" smtClean="0">
                <a:latin typeface="Lorem ipsum"/>
              </a:rPr>
              <a:t>COPIA </a:t>
            </a:r>
            <a:r>
              <a:rPr lang="es-MX" dirty="0">
                <a:latin typeface="Lorem ipsum"/>
              </a:rPr>
              <a:t>DE INE DE QUIEN REALIZARA EL TRAMITE (IGUAL QUE LA </a:t>
            </a:r>
            <a:r>
              <a:rPr lang="es-MX" dirty="0" smtClean="0">
                <a:latin typeface="Lorem ipsum"/>
              </a:rPr>
              <a:t>FACTURA)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MX" dirty="0" smtClean="0">
                <a:latin typeface="Lorem ipsum"/>
              </a:rPr>
              <a:t>CARTA </a:t>
            </a:r>
            <a:r>
              <a:rPr lang="es-MX" dirty="0">
                <a:latin typeface="Lorem ipsum"/>
              </a:rPr>
              <a:t>DE CHEQUES CANCELADOS (PISO </a:t>
            </a:r>
            <a:r>
              <a:rPr lang="es-MX" dirty="0" smtClean="0">
                <a:latin typeface="Lorem ipsum"/>
              </a:rPr>
              <a:t>10)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MX" dirty="0" smtClean="0">
                <a:latin typeface="Lorem ipsum"/>
              </a:rPr>
              <a:t>ESTADO </a:t>
            </a:r>
            <a:r>
              <a:rPr lang="es-MX" dirty="0">
                <a:latin typeface="Lorem ipsum"/>
              </a:rPr>
              <a:t>DE CUENTA </a:t>
            </a:r>
          </a:p>
          <a:p>
            <a:endParaRPr lang="es-MX" b="1" i="1" u="sng" dirty="0" smtClean="0">
              <a:solidFill>
                <a:srgbClr val="6E152E"/>
              </a:solidFill>
              <a:latin typeface="Lorem ipsum"/>
              <a:ea typeface="+mj-ea"/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MX" sz="3100" b="1" i="1" u="sng" dirty="0" smtClean="0">
              <a:solidFill>
                <a:srgbClr val="6E152E"/>
              </a:solidFill>
              <a:latin typeface="Montserrat SemiBold" pitchFamily="2" charset="77"/>
              <a:ea typeface="+mj-ea"/>
              <a:cs typeface="+mj-cs"/>
            </a:endParaRPr>
          </a:p>
          <a:p>
            <a:endParaRPr lang="es-MX" sz="3000" b="1" dirty="0" smtClean="0">
              <a:solidFill>
                <a:srgbClr val="6E152E"/>
              </a:solidFill>
              <a:latin typeface="Montserrat SemiBold" pitchFamily="2" charset="77"/>
              <a:ea typeface="+mj-ea"/>
              <a:cs typeface="+mj-cs"/>
            </a:endParaRPr>
          </a:p>
          <a:p>
            <a:pPr marL="457200" indent="-457200">
              <a:buFont typeface="+mj-lt"/>
              <a:buAutoNum type="arabicPeriod"/>
            </a:pPr>
            <a:endParaRPr lang="es-MX" dirty="0">
              <a:latin typeface="Lorem ipsum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MX" sz="3000" b="1" dirty="0">
              <a:solidFill>
                <a:srgbClr val="6E152E"/>
              </a:solidFill>
              <a:latin typeface="Montserrat SemiBold" pitchFamily="2" charset="77"/>
              <a:ea typeface="+mj-ea"/>
              <a:cs typeface="+mj-cs"/>
            </a:endParaRPr>
          </a:p>
          <a:p>
            <a:pPr marL="457200" indent="-457200" algn="just">
              <a:buFont typeface="+mj-lt"/>
              <a:buAutoNum type="arabicPeriod"/>
            </a:pPr>
            <a:endParaRPr lang="es-MX" dirty="0">
              <a:latin typeface="Lorem ipsum"/>
            </a:endParaRPr>
          </a:p>
          <a:p>
            <a:endParaRPr lang="es-MX" dirty="0">
              <a:latin typeface="Lorem ipsum"/>
            </a:endParaRPr>
          </a:p>
          <a:p>
            <a:endParaRPr lang="es-MX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F671DD0E-8B80-494E-B5D6-55967F1257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0430" y="302895"/>
            <a:ext cx="1852605" cy="599992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6895652" y="153418"/>
            <a:ext cx="2781210" cy="12307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200" dirty="0">
                <a:solidFill>
                  <a:srgbClr val="404040"/>
                </a:solidFill>
                <a:latin typeface="Lorem ipsum"/>
              </a:rPr>
              <a:t>NOTA: </a:t>
            </a:r>
            <a:br>
              <a:rPr lang="es-MX" sz="1200" dirty="0">
                <a:solidFill>
                  <a:srgbClr val="404040"/>
                </a:solidFill>
                <a:latin typeface="Lorem ipsum"/>
              </a:rPr>
            </a:br>
            <a:r>
              <a:rPr lang="es-MX" sz="1200" dirty="0">
                <a:solidFill>
                  <a:srgbClr val="404040"/>
                </a:solidFill>
                <a:latin typeface="Lorem ipsum"/>
              </a:rPr>
              <a:t>TODAS LAS ACTAS PARA LOS TRAMITES DEBEN PRESENTAR </a:t>
            </a:r>
            <a:r>
              <a:rPr lang="es-MX" sz="1200" b="1" dirty="0">
                <a:solidFill>
                  <a:srgbClr val="404040"/>
                </a:solidFill>
                <a:latin typeface="Lorem ipsum"/>
              </a:rPr>
              <a:t>CÓDIGO QR</a:t>
            </a:r>
          </a:p>
        </p:txBody>
      </p:sp>
    </p:spTree>
    <p:extLst>
      <p:ext uri="{BB962C8B-B14F-4D97-AF65-F5344CB8AC3E}">
        <p14:creationId xmlns:p14="http://schemas.microsoft.com/office/powerpoint/2010/main" val="332293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5C8A421-168F-284C-8C99-6D1B6BE08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5882" y="2223247"/>
            <a:ext cx="7630758" cy="1626071"/>
          </a:xfrm>
        </p:spPr>
        <p:txBody>
          <a:bodyPr/>
          <a:lstStyle/>
          <a:p>
            <a:r>
              <a:rPr lang="es-MX" dirty="0" smtClean="0"/>
              <a:t>SUBDELEGACIÓN DE PRESTACIONES</a:t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>AFILIACIÓN Y VIGENCIA </a:t>
            </a:r>
            <a:endParaRPr lang="es-MX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B7EC29D3-597B-2F43-AE91-FDE187BFC8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0430" y="302895"/>
            <a:ext cx="1852605" cy="59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41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6B358CD6-E06B-C34D-9D22-84D1C506F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1" y="573742"/>
            <a:ext cx="10520081" cy="5603222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3100" b="1" dirty="0" smtClean="0">
                <a:solidFill>
                  <a:srgbClr val="6E152E"/>
                </a:solidFill>
                <a:latin typeface="Montserrat SemiBold" pitchFamily="2" charset="77"/>
                <a:ea typeface="+mj-ea"/>
                <a:cs typeface="+mj-cs"/>
              </a:rPr>
              <a:t>CREDENCIAL DE PENSIONADO</a:t>
            </a:r>
            <a:endParaRPr lang="es-MX" sz="3100" b="1" i="1" u="sng" dirty="0" smtClean="0">
              <a:solidFill>
                <a:srgbClr val="6E152E"/>
              </a:solidFill>
              <a:latin typeface="Montserrat SemiBold" pitchFamily="2" charset="77"/>
              <a:ea typeface="+mj-ea"/>
              <a:cs typeface="+mj-cs"/>
            </a:endParaRPr>
          </a:p>
          <a:p>
            <a:endParaRPr lang="es-MX" b="1" i="1" u="sng" dirty="0" smtClean="0">
              <a:solidFill>
                <a:srgbClr val="6E152E"/>
              </a:solidFill>
              <a:latin typeface="Lorem ipsum"/>
              <a:ea typeface="+mj-ea"/>
              <a:cs typeface="+mj-cs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s-MX" dirty="0">
                <a:latin typeface="Soberana Sans" panose="02000000000000000000" pitchFamily="50" charset="0"/>
              </a:rPr>
              <a:t>ULTIMO TALÓN DE </a:t>
            </a:r>
            <a:r>
              <a:rPr lang="es-MX" dirty="0" smtClean="0">
                <a:latin typeface="Soberana Sans" panose="02000000000000000000" pitchFamily="50" charset="0"/>
              </a:rPr>
              <a:t>PAGO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MX" dirty="0" smtClean="0">
                <a:latin typeface="Soberana Sans" panose="02000000000000000000" pitchFamily="50" charset="0"/>
              </a:rPr>
              <a:t>COMPROBANTE </a:t>
            </a:r>
            <a:r>
              <a:rPr lang="es-MX" dirty="0">
                <a:latin typeface="Soberana Sans" panose="02000000000000000000" pitchFamily="50" charset="0"/>
              </a:rPr>
              <a:t>DE </a:t>
            </a:r>
            <a:r>
              <a:rPr lang="es-MX" dirty="0" smtClean="0">
                <a:latin typeface="Soberana Sans" panose="02000000000000000000" pitchFamily="50" charset="0"/>
              </a:rPr>
              <a:t>DOMICILIO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MX" dirty="0" smtClean="0">
                <a:latin typeface="Soberana Sans" panose="02000000000000000000" pitchFamily="50" charset="0"/>
              </a:rPr>
              <a:t>INE </a:t>
            </a:r>
            <a:r>
              <a:rPr lang="es-MX" dirty="0">
                <a:latin typeface="Soberana Sans" panose="02000000000000000000" pitchFamily="50" charset="0"/>
              </a:rPr>
              <a:t>CON DOMICILIO DEL </a:t>
            </a:r>
            <a:r>
              <a:rPr lang="es-MX" dirty="0" smtClean="0">
                <a:latin typeface="Soberana Sans" panose="02000000000000000000" pitchFamily="50" charset="0"/>
              </a:rPr>
              <a:t>COMPROBANTE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MX" dirty="0" smtClean="0">
                <a:latin typeface="Soberana Sans" panose="02000000000000000000" pitchFamily="50" charset="0"/>
              </a:rPr>
              <a:t>CURP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MX" dirty="0" smtClean="0">
                <a:latin typeface="Soberana Sans" panose="02000000000000000000" pitchFamily="50" charset="0"/>
              </a:rPr>
              <a:t>1 </a:t>
            </a:r>
            <a:r>
              <a:rPr lang="es-MX" dirty="0">
                <a:latin typeface="Soberana Sans" panose="02000000000000000000" pitchFamily="50" charset="0"/>
              </a:rPr>
              <a:t>FOTOGRAFÍA TAMAÑO INFANTIL</a:t>
            </a:r>
          </a:p>
          <a:p>
            <a:endParaRPr lang="es-MX" b="1" i="1" u="sng" dirty="0" smtClean="0">
              <a:solidFill>
                <a:srgbClr val="6E152E"/>
              </a:solidFill>
              <a:latin typeface="Lorem ipsum"/>
              <a:ea typeface="+mj-ea"/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MX" sz="3100" b="1" i="1" u="sng" dirty="0" smtClean="0">
              <a:solidFill>
                <a:srgbClr val="6E152E"/>
              </a:solidFill>
              <a:latin typeface="Montserrat SemiBold" pitchFamily="2" charset="77"/>
              <a:ea typeface="+mj-ea"/>
              <a:cs typeface="+mj-cs"/>
            </a:endParaRPr>
          </a:p>
          <a:p>
            <a:endParaRPr lang="es-MX" sz="3000" b="1" dirty="0" smtClean="0">
              <a:solidFill>
                <a:srgbClr val="6E152E"/>
              </a:solidFill>
              <a:latin typeface="Montserrat SemiBold" pitchFamily="2" charset="77"/>
              <a:ea typeface="+mj-ea"/>
              <a:cs typeface="+mj-cs"/>
            </a:endParaRPr>
          </a:p>
          <a:p>
            <a:pPr marL="457200" indent="-457200">
              <a:buFont typeface="+mj-lt"/>
              <a:buAutoNum type="arabicPeriod"/>
            </a:pPr>
            <a:endParaRPr lang="es-MX" dirty="0">
              <a:latin typeface="Lorem ipsum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MX" sz="3000" b="1" dirty="0">
              <a:solidFill>
                <a:srgbClr val="6E152E"/>
              </a:solidFill>
              <a:latin typeface="Montserrat SemiBold" pitchFamily="2" charset="77"/>
              <a:ea typeface="+mj-ea"/>
              <a:cs typeface="+mj-cs"/>
            </a:endParaRPr>
          </a:p>
          <a:p>
            <a:pPr marL="457200" indent="-457200" algn="just">
              <a:buFont typeface="+mj-lt"/>
              <a:buAutoNum type="arabicPeriod"/>
            </a:pPr>
            <a:endParaRPr lang="es-MX" dirty="0">
              <a:latin typeface="Lorem ipsum"/>
            </a:endParaRPr>
          </a:p>
          <a:p>
            <a:endParaRPr lang="es-MX" dirty="0">
              <a:latin typeface="Lorem ipsum"/>
            </a:endParaRPr>
          </a:p>
          <a:p>
            <a:endParaRPr lang="es-MX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F671DD0E-8B80-494E-B5D6-55967F1257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0430" y="302895"/>
            <a:ext cx="1852605" cy="59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13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6B358CD6-E06B-C34D-9D22-84D1C506F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1" y="573742"/>
            <a:ext cx="10520081" cy="5603222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3100" b="1" dirty="0" smtClean="0">
                <a:solidFill>
                  <a:srgbClr val="6E152E"/>
                </a:solidFill>
                <a:latin typeface="Montserrat SemiBold" pitchFamily="2" charset="77"/>
                <a:ea typeface="+mj-ea"/>
                <a:cs typeface="+mj-cs"/>
              </a:rPr>
              <a:t>CAMBIO RADICACIÓN DE PAGO</a:t>
            </a:r>
            <a:endParaRPr lang="es-MX" sz="3100" b="1" i="1" u="sng" dirty="0" smtClean="0">
              <a:solidFill>
                <a:srgbClr val="6E152E"/>
              </a:solidFill>
              <a:latin typeface="Montserrat SemiBold" pitchFamily="2" charset="77"/>
              <a:ea typeface="+mj-ea"/>
              <a:cs typeface="+mj-cs"/>
            </a:endParaRPr>
          </a:p>
          <a:p>
            <a:endParaRPr lang="es-MX" b="1" i="1" u="sng" dirty="0" smtClean="0">
              <a:solidFill>
                <a:srgbClr val="6E152E"/>
              </a:solidFill>
              <a:latin typeface="Lorem ipsum"/>
              <a:ea typeface="+mj-ea"/>
              <a:cs typeface="+mj-cs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s-MX" dirty="0" smtClean="0">
                <a:latin typeface="Lorem ipsum"/>
              </a:rPr>
              <a:t>COPIA DEL ULTIMO TALÓN DE PAGO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MX" dirty="0" smtClean="0">
                <a:latin typeface="Lorem ipsum"/>
              </a:rPr>
              <a:t>COMPROBANTE DE DOMICILIO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MX" dirty="0" smtClean="0">
                <a:latin typeface="Lorem ipsum"/>
              </a:rPr>
              <a:t>COPIA CREDENCIAL DEL PENSIONADO</a:t>
            </a:r>
          </a:p>
          <a:p>
            <a:endParaRPr lang="es-MX" b="1" i="1" u="sng" dirty="0" smtClean="0">
              <a:solidFill>
                <a:srgbClr val="6E152E"/>
              </a:solidFill>
              <a:latin typeface="Lorem ipsum"/>
              <a:ea typeface="+mj-ea"/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MX" sz="3100" b="1" i="1" u="sng" dirty="0" smtClean="0">
              <a:solidFill>
                <a:srgbClr val="6E152E"/>
              </a:solidFill>
              <a:latin typeface="Montserrat SemiBold" pitchFamily="2" charset="77"/>
              <a:ea typeface="+mj-ea"/>
              <a:cs typeface="+mj-cs"/>
            </a:endParaRPr>
          </a:p>
          <a:p>
            <a:endParaRPr lang="es-MX" sz="3000" b="1" dirty="0" smtClean="0">
              <a:solidFill>
                <a:srgbClr val="6E152E"/>
              </a:solidFill>
              <a:latin typeface="Montserrat SemiBold" pitchFamily="2" charset="77"/>
              <a:ea typeface="+mj-ea"/>
              <a:cs typeface="+mj-cs"/>
            </a:endParaRPr>
          </a:p>
          <a:p>
            <a:pPr marL="457200" indent="-457200">
              <a:buFont typeface="+mj-lt"/>
              <a:buAutoNum type="arabicPeriod"/>
            </a:pPr>
            <a:endParaRPr lang="es-MX" dirty="0">
              <a:latin typeface="Lorem ipsum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MX" sz="3000" b="1" dirty="0">
              <a:solidFill>
                <a:srgbClr val="6E152E"/>
              </a:solidFill>
              <a:latin typeface="Montserrat SemiBold" pitchFamily="2" charset="77"/>
              <a:ea typeface="+mj-ea"/>
              <a:cs typeface="+mj-cs"/>
            </a:endParaRPr>
          </a:p>
          <a:p>
            <a:pPr marL="457200" indent="-457200" algn="just">
              <a:buFont typeface="+mj-lt"/>
              <a:buAutoNum type="arabicPeriod"/>
            </a:pPr>
            <a:endParaRPr lang="es-MX" dirty="0">
              <a:latin typeface="Lorem ipsum"/>
            </a:endParaRPr>
          </a:p>
          <a:p>
            <a:endParaRPr lang="es-MX" dirty="0">
              <a:latin typeface="Lorem ipsum"/>
            </a:endParaRPr>
          </a:p>
          <a:p>
            <a:endParaRPr lang="es-MX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F671DD0E-8B80-494E-B5D6-55967F1257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0430" y="302895"/>
            <a:ext cx="1852605" cy="59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16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6B358CD6-E06B-C34D-9D22-84D1C506F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1" y="573742"/>
            <a:ext cx="10520081" cy="5603222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3100" b="1" dirty="0" smtClean="0">
                <a:solidFill>
                  <a:srgbClr val="6E152E"/>
                </a:solidFill>
                <a:latin typeface="Montserrat SemiBold" pitchFamily="2" charset="77"/>
                <a:ea typeface="+mj-ea"/>
                <a:cs typeface="+mj-cs"/>
              </a:rPr>
              <a:t>CONSTANCIA DE SOLTERÍA</a:t>
            </a:r>
            <a:endParaRPr lang="es-MX" sz="3100" b="1" i="1" u="sng" dirty="0" smtClean="0">
              <a:solidFill>
                <a:srgbClr val="6E152E"/>
              </a:solidFill>
              <a:latin typeface="Montserrat SemiBold" pitchFamily="2" charset="77"/>
              <a:ea typeface="+mj-ea"/>
              <a:cs typeface="+mj-cs"/>
            </a:endParaRPr>
          </a:p>
          <a:p>
            <a:endParaRPr lang="es-MX" b="1" i="1" u="sng" dirty="0" smtClean="0">
              <a:solidFill>
                <a:srgbClr val="6E152E"/>
              </a:solidFill>
              <a:latin typeface="Lorem ipsum"/>
              <a:ea typeface="+mj-ea"/>
              <a:cs typeface="+mj-cs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s-MX" dirty="0">
                <a:latin typeface="Lorem ipsum"/>
              </a:rPr>
              <a:t>COPIA DEL TALÓN DE PAGO O DE CREDENCIAL DE PENSIÓN </a:t>
            </a:r>
            <a:endParaRPr lang="es-MX" dirty="0" smtClean="0">
              <a:latin typeface="Lorem ipsum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s-MX" dirty="0" smtClean="0">
                <a:latin typeface="Lorem ipsum"/>
              </a:rPr>
              <a:t>ORIGINAL </a:t>
            </a:r>
            <a:r>
              <a:rPr lang="es-MX" dirty="0">
                <a:latin typeface="Lorem ipsum"/>
              </a:rPr>
              <a:t>Y COPIA DE CONSTANCIA DE ESTUDIOS</a:t>
            </a:r>
          </a:p>
          <a:p>
            <a:endParaRPr lang="es-MX" b="1" i="1" u="sng" dirty="0" smtClean="0">
              <a:solidFill>
                <a:srgbClr val="6E152E"/>
              </a:solidFill>
              <a:latin typeface="Lorem ipsum"/>
              <a:ea typeface="+mj-ea"/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3100" b="1" dirty="0" smtClean="0">
                <a:solidFill>
                  <a:srgbClr val="6E152E"/>
                </a:solidFill>
                <a:latin typeface="Montserrat SemiBold" pitchFamily="2" charset="77"/>
              </a:rPr>
              <a:t>PENSIÓN ALIMENTICIA</a:t>
            </a:r>
          </a:p>
          <a:p>
            <a:endParaRPr lang="es-MX" sz="3100" b="1" dirty="0" smtClean="0">
              <a:solidFill>
                <a:srgbClr val="6E152E"/>
              </a:solidFill>
              <a:latin typeface="Montserrat SemiBold" pitchFamily="2" charset="77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s-MX" dirty="0">
                <a:latin typeface="Lorem ipsum"/>
              </a:rPr>
              <a:t>ORDENAMIENTO </a:t>
            </a:r>
            <a:r>
              <a:rPr lang="es-MX" dirty="0" smtClean="0">
                <a:latin typeface="Lorem ipsum"/>
              </a:rPr>
              <a:t>JUDICIAL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MX" dirty="0" smtClean="0">
                <a:latin typeface="Lorem ipsum"/>
              </a:rPr>
              <a:t>COMPROBANTE </a:t>
            </a:r>
            <a:r>
              <a:rPr lang="es-MX" dirty="0">
                <a:latin typeface="Lorem ipsum"/>
              </a:rPr>
              <a:t>DE PAGO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MX" sz="3100" b="1" i="1" u="sng" dirty="0">
              <a:solidFill>
                <a:srgbClr val="6E152E"/>
              </a:solidFill>
              <a:latin typeface="Montserrat SemiBold" pitchFamily="2" charset="7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MX" sz="3100" b="1" i="1" u="sng" dirty="0" smtClean="0">
              <a:solidFill>
                <a:srgbClr val="6E152E"/>
              </a:solidFill>
              <a:latin typeface="Montserrat SemiBold" pitchFamily="2" charset="77"/>
              <a:ea typeface="+mj-ea"/>
              <a:cs typeface="+mj-cs"/>
            </a:endParaRPr>
          </a:p>
          <a:p>
            <a:endParaRPr lang="es-MX" sz="3000" b="1" dirty="0" smtClean="0">
              <a:solidFill>
                <a:srgbClr val="6E152E"/>
              </a:solidFill>
              <a:latin typeface="Montserrat SemiBold" pitchFamily="2" charset="77"/>
              <a:ea typeface="+mj-ea"/>
              <a:cs typeface="+mj-cs"/>
            </a:endParaRPr>
          </a:p>
          <a:p>
            <a:pPr marL="457200" indent="-457200">
              <a:buFont typeface="+mj-lt"/>
              <a:buAutoNum type="arabicPeriod"/>
            </a:pPr>
            <a:endParaRPr lang="es-MX" dirty="0">
              <a:latin typeface="Lorem ipsum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MX" sz="3000" b="1" dirty="0">
              <a:solidFill>
                <a:srgbClr val="6E152E"/>
              </a:solidFill>
              <a:latin typeface="Montserrat SemiBold" pitchFamily="2" charset="77"/>
              <a:ea typeface="+mj-ea"/>
              <a:cs typeface="+mj-cs"/>
            </a:endParaRPr>
          </a:p>
          <a:p>
            <a:pPr marL="457200" indent="-457200" algn="just">
              <a:buFont typeface="+mj-lt"/>
              <a:buAutoNum type="arabicPeriod"/>
            </a:pPr>
            <a:endParaRPr lang="es-MX" dirty="0">
              <a:latin typeface="Lorem ipsum"/>
            </a:endParaRPr>
          </a:p>
          <a:p>
            <a:endParaRPr lang="es-MX" dirty="0">
              <a:latin typeface="Lorem ipsum"/>
            </a:endParaRPr>
          </a:p>
          <a:p>
            <a:endParaRPr lang="es-MX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F671DD0E-8B80-494E-B5D6-55967F1257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0430" y="302895"/>
            <a:ext cx="1852605" cy="59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83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6B358CD6-E06B-C34D-9D22-84D1C506F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1" y="573742"/>
            <a:ext cx="10520081" cy="5603222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3100" b="1" dirty="0" smtClean="0">
                <a:solidFill>
                  <a:srgbClr val="6E152E"/>
                </a:solidFill>
                <a:latin typeface="Montserrat SemiBold" pitchFamily="2" charset="77"/>
                <a:ea typeface="+mj-ea"/>
                <a:cs typeface="+mj-cs"/>
              </a:rPr>
              <a:t>AJUSTE DE CUOTA</a:t>
            </a:r>
            <a:endParaRPr lang="es-MX" sz="3100" b="1" i="1" u="sng" dirty="0" smtClean="0">
              <a:solidFill>
                <a:srgbClr val="6E152E"/>
              </a:solidFill>
              <a:latin typeface="Montserrat SemiBold" pitchFamily="2" charset="77"/>
              <a:ea typeface="+mj-ea"/>
              <a:cs typeface="+mj-cs"/>
            </a:endParaRPr>
          </a:p>
          <a:p>
            <a:endParaRPr lang="es-MX" b="1" i="1" u="sng" dirty="0" smtClean="0">
              <a:solidFill>
                <a:srgbClr val="6E152E"/>
              </a:solidFill>
              <a:latin typeface="Lorem ipsum"/>
              <a:ea typeface="+mj-ea"/>
              <a:cs typeface="+mj-cs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s-MX" dirty="0">
                <a:latin typeface="Lorem ipsum"/>
              </a:rPr>
              <a:t>COPIA DE LIQUIDACIÓN DE </a:t>
            </a:r>
            <a:r>
              <a:rPr lang="es-MX" dirty="0" smtClean="0">
                <a:latin typeface="Lorem ipsum"/>
              </a:rPr>
              <a:t>PAGO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MX" dirty="0" smtClean="0">
                <a:latin typeface="Lorem ipsum"/>
              </a:rPr>
              <a:t>CONSTANCIA </a:t>
            </a:r>
            <a:r>
              <a:rPr lang="es-MX" dirty="0">
                <a:latin typeface="Lorem ipsum"/>
              </a:rPr>
              <a:t>DE EVOLUCIÓN </a:t>
            </a:r>
            <a:r>
              <a:rPr lang="es-MX" dirty="0" smtClean="0">
                <a:latin typeface="Lorem ipsum"/>
              </a:rPr>
              <a:t>SALARIAL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MX" dirty="0" smtClean="0">
                <a:latin typeface="Lorem ipsum"/>
              </a:rPr>
              <a:t>COPIA </a:t>
            </a:r>
            <a:r>
              <a:rPr lang="es-MX" dirty="0">
                <a:latin typeface="Lorem ipsum"/>
              </a:rPr>
              <a:t>DE CONCESIÓN DE </a:t>
            </a:r>
            <a:r>
              <a:rPr lang="es-MX" dirty="0" smtClean="0">
                <a:latin typeface="Lorem ipsum"/>
              </a:rPr>
              <a:t>PENSIÓN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MX" dirty="0" smtClean="0">
                <a:latin typeface="Lorem ipsum"/>
              </a:rPr>
              <a:t>HOJA </a:t>
            </a:r>
            <a:r>
              <a:rPr lang="es-MX" dirty="0">
                <a:latin typeface="Lorem ipsum"/>
              </a:rPr>
              <a:t>ÚNICA DE SERVICIOS CO NUEVO </a:t>
            </a:r>
            <a:r>
              <a:rPr lang="es-MX" dirty="0" smtClean="0">
                <a:latin typeface="Lorem ipsum"/>
              </a:rPr>
              <a:t>SALARIO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MX" dirty="0" smtClean="0">
                <a:latin typeface="Lorem ipsum"/>
              </a:rPr>
              <a:t>COPIA </a:t>
            </a:r>
            <a:r>
              <a:rPr lang="es-MX" dirty="0">
                <a:latin typeface="Lorem ipsum"/>
              </a:rPr>
              <a:t>DE ULTIMO TALÓN DE PAGO DE </a:t>
            </a:r>
            <a:r>
              <a:rPr lang="es-MX" dirty="0" smtClean="0">
                <a:latin typeface="Lorem ipsum"/>
              </a:rPr>
              <a:t>DIFERENCIAS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MX" dirty="0" smtClean="0">
                <a:latin typeface="Lorem ipsum"/>
              </a:rPr>
              <a:t>COPIA </a:t>
            </a:r>
            <a:r>
              <a:rPr lang="es-MX" dirty="0">
                <a:latin typeface="Lorem ipsum"/>
              </a:rPr>
              <a:t>DE ULTIMO TALÓN DE PAGO COMO PENSIONADO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MX" sz="3100" b="1" i="1" u="sng" dirty="0">
              <a:solidFill>
                <a:srgbClr val="6E152E"/>
              </a:solidFill>
              <a:latin typeface="Montserrat SemiBold" pitchFamily="2" charset="7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MX" sz="3100" b="1" i="1" u="sng" dirty="0" smtClean="0">
              <a:solidFill>
                <a:srgbClr val="6E152E"/>
              </a:solidFill>
              <a:latin typeface="Montserrat SemiBold" pitchFamily="2" charset="77"/>
              <a:ea typeface="+mj-ea"/>
              <a:cs typeface="+mj-cs"/>
            </a:endParaRPr>
          </a:p>
          <a:p>
            <a:endParaRPr lang="es-MX" sz="3000" b="1" dirty="0" smtClean="0">
              <a:solidFill>
                <a:srgbClr val="6E152E"/>
              </a:solidFill>
              <a:latin typeface="Montserrat SemiBold" pitchFamily="2" charset="77"/>
              <a:ea typeface="+mj-ea"/>
              <a:cs typeface="+mj-cs"/>
            </a:endParaRPr>
          </a:p>
          <a:p>
            <a:pPr marL="457200" indent="-457200">
              <a:buFont typeface="+mj-lt"/>
              <a:buAutoNum type="arabicPeriod"/>
            </a:pPr>
            <a:endParaRPr lang="es-MX" dirty="0">
              <a:latin typeface="Lorem ipsum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MX" sz="3000" b="1" dirty="0">
              <a:solidFill>
                <a:srgbClr val="6E152E"/>
              </a:solidFill>
              <a:latin typeface="Montserrat SemiBold" pitchFamily="2" charset="77"/>
              <a:ea typeface="+mj-ea"/>
              <a:cs typeface="+mj-cs"/>
            </a:endParaRPr>
          </a:p>
          <a:p>
            <a:pPr marL="457200" indent="-457200" algn="just">
              <a:buFont typeface="+mj-lt"/>
              <a:buAutoNum type="arabicPeriod"/>
            </a:pPr>
            <a:endParaRPr lang="es-MX" dirty="0">
              <a:latin typeface="Lorem ipsum"/>
            </a:endParaRPr>
          </a:p>
          <a:p>
            <a:endParaRPr lang="es-MX" dirty="0">
              <a:latin typeface="Lorem ipsum"/>
            </a:endParaRPr>
          </a:p>
          <a:p>
            <a:endParaRPr lang="es-MX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F671DD0E-8B80-494E-B5D6-55967F1257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0430" y="302895"/>
            <a:ext cx="1852605" cy="59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10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5C8A421-168F-284C-8C99-6D1B6BE08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FOVISSSTE</a:t>
            </a:r>
            <a:endParaRPr lang="es-MX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B7EC29D3-597B-2F43-AE91-FDE187BFC8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0430" y="302895"/>
            <a:ext cx="1852605" cy="59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4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6B358CD6-E06B-C34D-9D22-84D1C506F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1" y="573742"/>
            <a:ext cx="10520081" cy="5603222"/>
          </a:xfrm>
        </p:spPr>
        <p:txBody>
          <a:bodyPr>
            <a:normAutofit/>
          </a:bodyPr>
          <a:lstStyle/>
          <a:p>
            <a:pPr algn="ctr"/>
            <a:endParaRPr lang="es-MX" sz="3200" b="1" dirty="0">
              <a:solidFill>
                <a:schemeClr val="tx1">
                  <a:lumMod val="65000"/>
                  <a:lumOff val="35000"/>
                </a:schemeClr>
              </a:solidFill>
              <a:latin typeface="Soberana Titular" pitchFamily="50" charset="0"/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MX" sz="3100" b="1" dirty="0" smtClean="0">
                <a:solidFill>
                  <a:srgbClr val="6E152E"/>
                </a:solidFill>
                <a:latin typeface="Montserrat SemiBold" pitchFamily="2" charset="77"/>
                <a:ea typeface="+mj-ea"/>
                <a:cs typeface="+mj-cs"/>
              </a:rPr>
              <a:t>ESTADO </a:t>
            </a:r>
            <a:r>
              <a:rPr lang="es-MX" sz="3100" b="1" dirty="0">
                <a:solidFill>
                  <a:srgbClr val="6E152E"/>
                </a:solidFill>
                <a:latin typeface="Montserrat SemiBold" pitchFamily="2" charset="77"/>
                <a:ea typeface="+mj-ea"/>
                <a:cs typeface="+mj-cs"/>
              </a:rPr>
              <a:t>DE CUENTA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MX" sz="3100" b="1" dirty="0">
                <a:solidFill>
                  <a:srgbClr val="6E152E"/>
                </a:solidFill>
                <a:latin typeface="Montserrat SemiBold" pitchFamily="2" charset="77"/>
                <a:ea typeface="+mj-ea"/>
                <a:cs typeface="+mj-cs"/>
              </a:rPr>
              <a:t>SIMULADORES DE CRÉDITO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MX" sz="3100" b="1" dirty="0">
                <a:solidFill>
                  <a:srgbClr val="6E152E"/>
                </a:solidFill>
                <a:latin typeface="Montserrat SemiBold" pitchFamily="2" charset="77"/>
                <a:ea typeface="+mj-ea"/>
                <a:cs typeface="+mj-cs"/>
              </a:rPr>
              <a:t>PROGRAMA DE OTORGAMIENTO DE CRÉDITO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MX" sz="3100" b="1" dirty="0">
                <a:solidFill>
                  <a:srgbClr val="6E152E"/>
                </a:solidFill>
                <a:latin typeface="Montserrat SemiBold" pitchFamily="2" charset="77"/>
                <a:ea typeface="+mj-ea"/>
                <a:cs typeface="+mj-cs"/>
              </a:rPr>
              <a:t>CANCELACIONES DE CRÉDITO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MX" sz="3100" b="1" i="1" u="sng" dirty="0" smtClean="0">
              <a:solidFill>
                <a:srgbClr val="6E152E"/>
              </a:solidFill>
              <a:latin typeface="Montserrat SemiBold" pitchFamily="2" charset="77"/>
              <a:ea typeface="+mj-ea"/>
              <a:cs typeface="+mj-cs"/>
            </a:endParaRPr>
          </a:p>
          <a:p>
            <a:endParaRPr lang="es-MX" b="1" i="1" u="sng" dirty="0" smtClean="0">
              <a:solidFill>
                <a:srgbClr val="6E152E"/>
              </a:solidFill>
              <a:latin typeface="Lorem ipsum"/>
              <a:ea typeface="+mj-ea"/>
              <a:cs typeface="+mj-cs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s-MX" dirty="0" smtClean="0">
                <a:latin typeface="Lorem ipsum"/>
              </a:rPr>
              <a:t>CURP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MX" dirty="0" smtClean="0">
                <a:latin typeface="Lorem ipsum"/>
              </a:rPr>
              <a:t>ULTIMO TALÓN DE PAGO</a:t>
            </a:r>
            <a:endParaRPr lang="es-MX" dirty="0">
              <a:latin typeface="Lorem ipsum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MX" sz="3100" b="1" i="1" u="sng" dirty="0">
              <a:solidFill>
                <a:srgbClr val="6E152E"/>
              </a:solidFill>
              <a:latin typeface="Montserrat SemiBold" pitchFamily="2" charset="7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MX" sz="3100" b="1" i="1" u="sng" dirty="0" smtClean="0">
              <a:solidFill>
                <a:srgbClr val="6E152E"/>
              </a:solidFill>
              <a:latin typeface="Montserrat SemiBold" pitchFamily="2" charset="77"/>
              <a:ea typeface="+mj-ea"/>
              <a:cs typeface="+mj-cs"/>
            </a:endParaRPr>
          </a:p>
          <a:p>
            <a:endParaRPr lang="es-MX" sz="3000" b="1" dirty="0" smtClean="0">
              <a:solidFill>
                <a:srgbClr val="6E152E"/>
              </a:solidFill>
              <a:latin typeface="Montserrat SemiBold" pitchFamily="2" charset="77"/>
              <a:ea typeface="+mj-ea"/>
              <a:cs typeface="+mj-cs"/>
            </a:endParaRPr>
          </a:p>
          <a:p>
            <a:pPr marL="457200" indent="-457200">
              <a:buFont typeface="+mj-lt"/>
              <a:buAutoNum type="arabicPeriod"/>
            </a:pPr>
            <a:endParaRPr lang="es-MX" dirty="0">
              <a:latin typeface="Lorem ipsum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MX" sz="3000" b="1" dirty="0">
              <a:solidFill>
                <a:srgbClr val="6E152E"/>
              </a:solidFill>
              <a:latin typeface="Montserrat SemiBold" pitchFamily="2" charset="77"/>
              <a:ea typeface="+mj-ea"/>
              <a:cs typeface="+mj-cs"/>
            </a:endParaRPr>
          </a:p>
          <a:p>
            <a:pPr marL="457200" indent="-457200" algn="just">
              <a:buFont typeface="+mj-lt"/>
              <a:buAutoNum type="arabicPeriod"/>
            </a:pPr>
            <a:endParaRPr lang="es-MX" dirty="0">
              <a:latin typeface="Lorem ipsum"/>
            </a:endParaRPr>
          </a:p>
          <a:p>
            <a:endParaRPr lang="es-MX" dirty="0">
              <a:latin typeface="Lorem ipsum"/>
            </a:endParaRPr>
          </a:p>
          <a:p>
            <a:endParaRPr lang="es-MX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F671DD0E-8B80-494E-B5D6-55967F1257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0430" y="302895"/>
            <a:ext cx="1852605" cy="59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97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5C8A421-168F-284C-8C99-6D1B6BE08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PENSIONISSSTE</a:t>
            </a:r>
            <a:endParaRPr lang="es-MX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B7EC29D3-597B-2F43-AE91-FDE187BFC8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0430" y="302895"/>
            <a:ext cx="1852605" cy="59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71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6B358CD6-E06B-C34D-9D22-84D1C506F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1" y="573741"/>
            <a:ext cx="10520081" cy="6113929"/>
          </a:xfrm>
        </p:spPr>
        <p:txBody>
          <a:bodyPr>
            <a:normAutofit/>
          </a:bodyPr>
          <a:lstStyle/>
          <a:p>
            <a:pPr algn="ctr"/>
            <a:endParaRPr lang="es-MX" sz="3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Soberana Titular" pitchFamily="50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es-MX" sz="5000" b="1" dirty="0" smtClean="0">
                <a:solidFill>
                  <a:srgbClr val="6E152E"/>
                </a:solidFill>
                <a:latin typeface="Montserrat SemiBold" pitchFamily="2" charset="77"/>
                <a:ea typeface="+mj-ea"/>
                <a:cs typeface="+mj-cs"/>
              </a:rPr>
              <a:t>RESUMEN DE SALDOS                  </a:t>
            </a:r>
            <a:r>
              <a:rPr lang="es-MX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orem ipsum"/>
              </a:rPr>
              <a:t>IFE/INE original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s-MX" sz="5600" b="1" dirty="0" smtClean="0">
                <a:solidFill>
                  <a:srgbClr val="6E152E"/>
                </a:solidFill>
                <a:latin typeface="Montserrat SemiBold" pitchFamily="2" charset="77"/>
                <a:ea typeface="+mj-ea"/>
                <a:cs typeface="+mj-cs"/>
              </a:rPr>
              <a:t>CONSULTAS </a:t>
            </a:r>
            <a:r>
              <a:rPr lang="es-MX" sz="5600" b="1" dirty="0" smtClean="0">
                <a:solidFill>
                  <a:srgbClr val="FF0000"/>
                </a:solidFill>
                <a:latin typeface="Soberana Titular" pitchFamily="50" charset="0"/>
              </a:rPr>
              <a:t>     </a:t>
            </a:r>
            <a:r>
              <a:rPr lang="es-MX" sz="3200" b="1" dirty="0" smtClean="0">
                <a:solidFill>
                  <a:srgbClr val="FF0000"/>
                </a:solidFill>
                <a:latin typeface="Soberana Titular" pitchFamily="50" charset="0"/>
              </a:rPr>
              <a:t>                                       </a:t>
            </a:r>
            <a:r>
              <a:rPr lang="es-MX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orem ipsum"/>
              </a:rPr>
              <a:t>IFE/INE original</a:t>
            </a:r>
            <a:endParaRPr lang="es-MX" sz="4400" b="1" dirty="0">
              <a:solidFill>
                <a:schemeClr val="tx1">
                  <a:lumMod val="65000"/>
                  <a:lumOff val="35000"/>
                </a:schemeClr>
              </a:solidFill>
              <a:latin typeface="Lorem ipsum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es-MX" sz="5600" b="1" dirty="0" smtClean="0">
                <a:solidFill>
                  <a:srgbClr val="6E152E"/>
                </a:solidFill>
                <a:latin typeface="Montserrat SemiBold" pitchFamily="2" charset="77"/>
                <a:ea typeface="+mj-ea"/>
                <a:cs typeface="+mj-cs"/>
              </a:rPr>
              <a:t>INFORMACIÓN GENERAL       </a:t>
            </a:r>
            <a:r>
              <a:rPr lang="es-MX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orem ipsum"/>
              </a:rPr>
              <a:t>IFE/INE original</a:t>
            </a:r>
            <a:endParaRPr lang="es-MX" sz="4400" b="1" dirty="0">
              <a:solidFill>
                <a:schemeClr val="tx1">
                  <a:lumMod val="65000"/>
                  <a:lumOff val="35000"/>
                </a:schemeClr>
              </a:solidFill>
              <a:latin typeface="Lorem ipsum"/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es-MX" b="1" dirty="0">
              <a:solidFill>
                <a:schemeClr val="tx1">
                  <a:lumMod val="65000"/>
                  <a:lumOff val="35000"/>
                </a:schemeClr>
              </a:solidFill>
              <a:latin typeface="Lorem ipsum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MX" sz="3100" b="1" dirty="0" smtClean="0">
              <a:solidFill>
                <a:srgbClr val="6E152E"/>
              </a:solidFill>
              <a:latin typeface="Montserrat SemiBold" pitchFamily="2" charset="77"/>
              <a:ea typeface="+mj-ea"/>
              <a:cs typeface="+mj-cs"/>
            </a:endParaRPr>
          </a:p>
          <a:p>
            <a:endParaRPr lang="es-MX" sz="3100" b="1" dirty="0">
              <a:solidFill>
                <a:srgbClr val="6E152E"/>
              </a:solidFill>
              <a:latin typeface="Montserrat SemiBold" pitchFamily="2" charset="77"/>
              <a:ea typeface="+mj-ea"/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MX" sz="3100" b="1" i="1" u="sng" dirty="0">
              <a:solidFill>
                <a:srgbClr val="6E152E"/>
              </a:solidFill>
              <a:latin typeface="Montserrat SemiBold" pitchFamily="2" charset="7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MX" sz="3100" b="1" i="1" u="sng" dirty="0" smtClean="0">
              <a:solidFill>
                <a:srgbClr val="6E152E"/>
              </a:solidFill>
              <a:latin typeface="Montserrat SemiBold" pitchFamily="2" charset="77"/>
              <a:ea typeface="+mj-ea"/>
              <a:cs typeface="+mj-cs"/>
            </a:endParaRPr>
          </a:p>
          <a:p>
            <a:endParaRPr lang="es-MX" sz="3000" b="1" dirty="0" smtClean="0">
              <a:solidFill>
                <a:srgbClr val="6E152E"/>
              </a:solidFill>
              <a:latin typeface="Montserrat SemiBold" pitchFamily="2" charset="77"/>
              <a:ea typeface="+mj-ea"/>
              <a:cs typeface="+mj-cs"/>
            </a:endParaRPr>
          </a:p>
          <a:p>
            <a:pPr marL="457200" indent="-457200">
              <a:buFont typeface="+mj-lt"/>
              <a:buAutoNum type="arabicPeriod"/>
            </a:pPr>
            <a:endParaRPr lang="es-MX" dirty="0">
              <a:latin typeface="Lorem ipsum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MX" sz="3000" b="1" dirty="0">
              <a:solidFill>
                <a:srgbClr val="6E152E"/>
              </a:solidFill>
              <a:latin typeface="Montserrat SemiBold" pitchFamily="2" charset="77"/>
              <a:ea typeface="+mj-ea"/>
              <a:cs typeface="+mj-cs"/>
            </a:endParaRPr>
          </a:p>
          <a:p>
            <a:pPr marL="457200" indent="-457200" algn="just">
              <a:buFont typeface="+mj-lt"/>
              <a:buAutoNum type="arabicPeriod"/>
            </a:pPr>
            <a:endParaRPr lang="es-MX" dirty="0">
              <a:latin typeface="Lorem ipsum"/>
            </a:endParaRPr>
          </a:p>
          <a:p>
            <a:endParaRPr lang="es-MX" dirty="0">
              <a:latin typeface="Lorem ipsum"/>
            </a:endParaRPr>
          </a:p>
          <a:p>
            <a:endParaRPr lang="es-MX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F671DD0E-8B80-494E-B5D6-55967F1257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0430" y="302895"/>
            <a:ext cx="1852605" cy="59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77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6B358CD6-E06B-C34D-9D22-84D1C506F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1" y="143435"/>
            <a:ext cx="10520081" cy="6033529"/>
          </a:xfrm>
        </p:spPr>
        <p:txBody>
          <a:bodyPr>
            <a:normAutofit/>
          </a:bodyPr>
          <a:lstStyle/>
          <a:p>
            <a:pPr algn="ctr"/>
            <a:endParaRPr lang="es-MX" sz="3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Soberana Titular" pitchFamily="50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3600" b="1" dirty="0">
                <a:solidFill>
                  <a:srgbClr val="6E152E"/>
                </a:solidFill>
                <a:latin typeface="Montserrat SemiBold" pitchFamily="2" charset="77"/>
              </a:rPr>
              <a:t>DOMICILIACIÓN DE AHORRO VOLUNTARIO</a:t>
            </a:r>
            <a:r>
              <a:rPr lang="es-MX" sz="3600" b="1" dirty="0" smtClean="0">
                <a:solidFill>
                  <a:srgbClr val="6E152E"/>
                </a:solidFill>
                <a:latin typeface="Montserrat SemiBold" pitchFamily="2" charset="77"/>
              </a:rPr>
              <a:t>:</a:t>
            </a:r>
            <a:endParaRPr lang="es-MX" sz="3600" b="1" dirty="0">
              <a:solidFill>
                <a:srgbClr val="6E152E"/>
              </a:solidFill>
              <a:latin typeface="Montserrat SemiBold" pitchFamily="2" charset="77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s-MX" dirty="0">
                <a:latin typeface="Lorem ipsum"/>
              </a:rPr>
              <a:t>ORIGINAL DE IDENTIFICACIÓN OFICIAL (IFE, INE O PASAPORTE VIGENTE)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MX" dirty="0">
                <a:latin typeface="Lorem ipsum"/>
              </a:rPr>
              <a:t>ORIGINAL DE COMPROBANTE DE DOMICILIO (VIGENTE NO MAYOR A 3 MESES CON CÓDIGO POSTAL CORRECTO)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MX" dirty="0">
                <a:latin typeface="Lorem ipsum"/>
              </a:rPr>
              <a:t>BENEFICIARIOS CON CURP IMPRESA(PERSONAS MAYORES DE EDAD)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MX" dirty="0" smtClean="0">
                <a:latin typeface="Lorem ipsum"/>
              </a:rPr>
              <a:t>1 </a:t>
            </a:r>
            <a:r>
              <a:rPr lang="es-MX" dirty="0">
                <a:latin typeface="Lorem ipsum"/>
              </a:rPr>
              <a:t>ESTADO DE CUENTA BANCARIO CON CUENTA </a:t>
            </a:r>
            <a:r>
              <a:rPr lang="es-MX" dirty="0" smtClean="0">
                <a:latin typeface="Lorem ipsum"/>
              </a:rPr>
              <a:t>CLABE </a:t>
            </a:r>
            <a:r>
              <a:rPr lang="es-MX" dirty="0">
                <a:latin typeface="Lorem ipsum"/>
              </a:rPr>
              <a:t>DEL MES ANTERIOR</a:t>
            </a:r>
          </a:p>
          <a:p>
            <a:pPr algn="just"/>
            <a:endParaRPr lang="es-MX" sz="3100" b="1" dirty="0" smtClean="0">
              <a:solidFill>
                <a:srgbClr val="6E152E"/>
              </a:solidFill>
              <a:latin typeface="Montserrat SemiBold" pitchFamily="2" charset="77"/>
              <a:ea typeface="+mj-ea"/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MX" sz="3100" b="1" dirty="0" smtClean="0">
              <a:solidFill>
                <a:srgbClr val="6E152E"/>
              </a:solidFill>
              <a:latin typeface="Montserrat SemiBold" pitchFamily="2" charset="77"/>
              <a:ea typeface="+mj-ea"/>
              <a:cs typeface="+mj-cs"/>
            </a:endParaRPr>
          </a:p>
          <a:p>
            <a:endParaRPr lang="es-MX" sz="3100" b="1" dirty="0">
              <a:solidFill>
                <a:srgbClr val="6E152E"/>
              </a:solidFill>
              <a:latin typeface="Montserrat SemiBold" pitchFamily="2" charset="77"/>
              <a:ea typeface="+mj-ea"/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MX" sz="3100" b="1" i="1" u="sng" dirty="0">
              <a:solidFill>
                <a:srgbClr val="6E152E"/>
              </a:solidFill>
              <a:latin typeface="Montserrat SemiBold" pitchFamily="2" charset="7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MX" sz="3100" b="1" i="1" u="sng" dirty="0" smtClean="0">
              <a:solidFill>
                <a:srgbClr val="6E152E"/>
              </a:solidFill>
              <a:latin typeface="Montserrat SemiBold" pitchFamily="2" charset="77"/>
              <a:ea typeface="+mj-ea"/>
              <a:cs typeface="+mj-cs"/>
            </a:endParaRPr>
          </a:p>
          <a:p>
            <a:endParaRPr lang="es-MX" sz="3000" b="1" dirty="0" smtClean="0">
              <a:solidFill>
                <a:srgbClr val="6E152E"/>
              </a:solidFill>
              <a:latin typeface="Montserrat SemiBold" pitchFamily="2" charset="77"/>
              <a:ea typeface="+mj-ea"/>
              <a:cs typeface="+mj-cs"/>
            </a:endParaRPr>
          </a:p>
          <a:p>
            <a:pPr marL="457200" indent="-457200">
              <a:buFont typeface="+mj-lt"/>
              <a:buAutoNum type="arabicPeriod"/>
            </a:pPr>
            <a:endParaRPr lang="es-MX" dirty="0">
              <a:latin typeface="Lorem ipsum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MX" sz="3000" b="1" dirty="0">
              <a:solidFill>
                <a:srgbClr val="6E152E"/>
              </a:solidFill>
              <a:latin typeface="Montserrat SemiBold" pitchFamily="2" charset="77"/>
              <a:ea typeface="+mj-ea"/>
              <a:cs typeface="+mj-cs"/>
            </a:endParaRPr>
          </a:p>
          <a:p>
            <a:pPr marL="457200" indent="-457200" algn="just">
              <a:buFont typeface="+mj-lt"/>
              <a:buAutoNum type="arabicPeriod"/>
            </a:pPr>
            <a:endParaRPr lang="es-MX" dirty="0">
              <a:latin typeface="Lorem ipsum"/>
            </a:endParaRPr>
          </a:p>
          <a:p>
            <a:endParaRPr lang="es-MX" dirty="0">
              <a:latin typeface="Lorem ipsum"/>
            </a:endParaRPr>
          </a:p>
          <a:p>
            <a:endParaRPr lang="es-MX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F671DD0E-8B80-494E-B5D6-55967F1257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0430" y="302895"/>
            <a:ext cx="1852605" cy="59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82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6B358CD6-E06B-C34D-9D22-84D1C506F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1" y="143435"/>
            <a:ext cx="10520081" cy="6033529"/>
          </a:xfrm>
        </p:spPr>
        <p:txBody>
          <a:bodyPr>
            <a:normAutofit/>
          </a:bodyPr>
          <a:lstStyle/>
          <a:p>
            <a:pPr algn="ctr"/>
            <a:endParaRPr lang="es-MX" sz="3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Soberana Titular" pitchFamily="50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3600" b="1" dirty="0" smtClean="0">
                <a:solidFill>
                  <a:srgbClr val="6E152E"/>
                </a:solidFill>
                <a:latin typeface="Montserrat SemiBold" pitchFamily="2" charset="77"/>
              </a:rPr>
              <a:t>RETIRO DE APORTACIONES VOLUNTARIAS:</a:t>
            </a:r>
            <a:endParaRPr lang="es-MX" sz="3600" b="1" dirty="0">
              <a:solidFill>
                <a:srgbClr val="6E152E"/>
              </a:solidFill>
              <a:latin typeface="Montserrat SemiBold" pitchFamily="2" charset="77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s-MX" dirty="0">
                <a:latin typeface="Lorem ipsum"/>
              </a:rPr>
              <a:t>ORIGINAL DE IDENTIFICACIÓN OFICIAL (IFE, INE O PASAPORTE </a:t>
            </a:r>
            <a:r>
              <a:rPr lang="es-MX" dirty="0" smtClean="0">
                <a:latin typeface="Lorem ipsum"/>
              </a:rPr>
              <a:t>VIGENTE)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MX" dirty="0" smtClean="0">
                <a:latin typeface="Lorem ipsum"/>
              </a:rPr>
              <a:t>ORIGINAL</a:t>
            </a:r>
            <a:r>
              <a:rPr lang="es-MX" dirty="0">
                <a:latin typeface="Lorem ipsum"/>
              </a:rPr>
              <a:t> DE COMPROBANTE DE DOMICILIO (VIGENTE NO MAYOR A 3 MESES CON CÓDIGO POSTAL </a:t>
            </a:r>
            <a:r>
              <a:rPr lang="es-MX" dirty="0" smtClean="0">
                <a:latin typeface="Lorem ipsum"/>
              </a:rPr>
              <a:t>CORRECTO.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MX" dirty="0" smtClean="0">
                <a:latin typeface="Lorem ipsum"/>
              </a:rPr>
              <a:t>1 </a:t>
            </a:r>
            <a:r>
              <a:rPr lang="es-MX" dirty="0">
                <a:latin typeface="Lorem ipsum"/>
              </a:rPr>
              <a:t>ESTADO DE CUENTA BANCARIO CON CUENTA </a:t>
            </a:r>
            <a:r>
              <a:rPr lang="es-MX" dirty="0" smtClean="0">
                <a:latin typeface="Lorem ipsum"/>
              </a:rPr>
              <a:t>CLABE </a:t>
            </a:r>
            <a:r>
              <a:rPr lang="es-MX" dirty="0">
                <a:latin typeface="Lorem ipsum"/>
              </a:rPr>
              <a:t>DEL MES ANTERIOR</a:t>
            </a:r>
          </a:p>
          <a:p>
            <a:pPr algn="just"/>
            <a:endParaRPr lang="es-MX" sz="3100" b="1" dirty="0" smtClean="0">
              <a:solidFill>
                <a:srgbClr val="6E152E"/>
              </a:solidFill>
              <a:latin typeface="Montserrat SemiBold" pitchFamily="2" charset="77"/>
              <a:ea typeface="+mj-ea"/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MX" sz="3100" b="1" dirty="0" smtClean="0">
              <a:solidFill>
                <a:srgbClr val="6E152E"/>
              </a:solidFill>
              <a:latin typeface="Montserrat SemiBold" pitchFamily="2" charset="77"/>
              <a:ea typeface="+mj-ea"/>
              <a:cs typeface="+mj-cs"/>
            </a:endParaRPr>
          </a:p>
          <a:p>
            <a:endParaRPr lang="es-MX" sz="3100" b="1" dirty="0">
              <a:solidFill>
                <a:srgbClr val="6E152E"/>
              </a:solidFill>
              <a:latin typeface="Montserrat SemiBold" pitchFamily="2" charset="77"/>
              <a:ea typeface="+mj-ea"/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MX" sz="3100" b="1" i="1" u="sng" dirty="0">
              <a:solidFill>
                <a:srgbClr val="6E152E"/>
              </a:solidFill>
              <a:latin typeface="Montserrat SemiBold" pitchFamily="2" charset="7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MX" sz="3100" b="1" i="1" u="sng" dirty="0" smtClean="0">
              <a:solidFill>
                <a:srgbClr val="6E152E"/>
              </a:solidFill>
              <a:latin typeface="Montserrat SemiBold" pitchFamily="2" charset="77"/>
              <a:ea typeface="+mj-ea"/>
              <a:cs typeface="+mj-cs"/>
            </a:endParaRPr>
          </a:p>
          <a:p>
            <a:endParaRPr lang="es-MX" sz="3000" b="1" dirty="0" smtClean="0">
              <a:solidFill>
                <a:srgbClr val="6E152E"/>
              </a:solidFill>
              <a:latin typeface="Montserrat SemiBold" pitchFamily="2" charset="77"/>
              <a:ea typeface="+mj-ea"/>
              <a:cs typeface="+mj-cs"/>
            </a:endParaRPr>
          </a:p>
          <a:p>
            <a:pPr marL="457200" indent="-457200">
              <a:buFont typeface="+mj-lt"/>
              <a:buAutoNum type="arabicPeriod"/>
            </a:pPr>
            <a:endParaRPr lang="es-MX" dirty="0">
              <a:latin typeface="Lorem ipsum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MX" sz="3000" b="1" dirty="0">
              <a:solidFill>
                <a:srgbClr val="6E152E"/>
              </a:solidFill>
              <a:latin typeface="Montserrat SemiBold" pitchFamily="2" charset="77"/>
              <a:ea typeface="+mj-ea"/>
              <a:cs typeface="+mj-cs"/>
            </a:endParaRPr>
          </a:p>
          <a:p>
            <a:pPr marL="457200" indent="-457200" algn="just">
              <a:buFont typeface="+mj-lt"/>
              <a:buAutoNum type="arabicPeriod"/>
            </a:pPr>
            <a:endParaRPr lang="es-MX" dirty="0">
              <a:latin typeface="Lorem ipsum"/>
            </a:endParaRPr>
          </a:p>
          <a:p>
            <a:endParaRPr lang="es-MX" dirty="0">
              <a:latin typeface="Lorem ipsum"/>
            </a:endParaRPr>
          </a:p>
          <a:p>
            <a:endParaRPr lang="es-MX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F671DD0E-8B80-494E-B5D6-55967F1257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0430" y="302895"/>
            <a:ext cx="1852605" cy="59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83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6B358CD6-E06B-C34D-9D22-84D1C506F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1" y="573742"/>
            <a:ext cx="10520081" cy="5603222"/>
          </a:xfrm>
        </p:spPr>
        <p:txBody>
          <a:bodyPr>
            <a:normAutofit/>
          </a:bodyPr>
          <a:lstStyle/>
          <a:p>
            <a:r>
              <a:rPr lang="es-MX" sz="3000" b="1" dirty="0">
                <a:solidFill>
                  <a:srgbClr val="6E152E"/>
                </a:solidFill>
                <a:latin typeface="Montserrat SemiBold" pitchFamily="2" charset="77"/>
                <a:ea typeface="+mj-ea"/>
                <a:cs typeface="+mj-cs"/>
              </a:rPr>
              <a:t>AFILIACIÓN ESPOSA (O)</a:t>
            </a:r>
          </a:p>
          <a:p>
            <a:r>
              <a:rPr lang="es-MX" dirty="0" smtClean="0">
                <a:latin typeface="Lorem ipsum"/>
              </a:rPr>
              <a:t>COPIA CERTIFICADA ACTA DE MATRIMONIO</a:t>
            </a:r>
          </a:p>
          <a:p>
            <a:r>
              <a:rPr lang="es-MX" dirty="0" smtClean="0">
                <a:latin typeface="Lorem ipsum"/>
              </a:rPr>
              <a:t>ACTA DE NACIMIENTO</a:t>
            </a:r>
          </a:p>
          <a:p>
            <a:r>
              <a:rPr lang="es-MX" dirty="0" smtClean="0">
                <a:latin typeface="Lorem ipsum"/>
              </a:rPr>
              <a:t>CURP RECIENTE</a:t>
            </a:r>
          </a:p>
          <a:p>
            <a:r>
              <a:rPr lang="es-MX" dirty="0" smtClean="0">
                <a:latin typeface="Lorem ipsum"/>
              </a:rPr>
              <a:t>DECLARACIÓN BAJO PROTESTA DE DECIR VERDAD, QUE NO HA SIDO DISUELTO EL VINCULO MATRIMONIAL</a:t>
            </a:r>
          </a:p>
          <a:p>
            <a:r>
              <a:rPr lang="es-MX" sz="3000" b="1" dirty="0" smtClean="0">
                <a:solidFill>
                  <a:srgbClr val="6E152E"/>
                </a:solidFill>
                <a:latin typeface="Montserrat SemiBold" pitchFamily="2" charset="77"/>
                <a:ea typeface="+mj-ea"/>
                <a:cs typeface="+mj-cs"/>
              </a:rPr>
              <a:t>AFILIACIÓN </a:t>
            </a:r>
            <a:r>
              <a:rPr lang="es-MX" sz="3000" b="1" dirty="0">
                <a:solidFill>
                  <a:srgbClr val="6E152E"/>
                </a:solidFill>
                <a:latin typeface="Montserrat SemiBold" pitchFamily="2" charset="77"/>
                <a:ea typeface="+mj-ea"/>
                <a:cs typeface="+mj-cs"/>
              </a:rPr>
              <a:t>DE CONCUBINA (O)</a:t>
            </a:r>
          </a:p>
          <a:p>
            <a:r>
              <a:rPr lang="es-MX" dirty="0">
                <a:latin typeface="Lorem ipsum"/>
              </a:rPr>
              <a:t>COPIA CERTIFICADA ACTA DE NACIMIENTO DEL HIJO PROCREADO CON EL TRABAJADOR (A</a:t>
            </a:r>
            <a:r>
              <a:rPr lang="es-MX" dirty="0" smtClean="0">
                <a:latin typeface="Lorem ipsum"/>
              </a:rPr>
              <a:t>) CON ACTA </a:t>
            </a:r>
            <a:r>
              <a:rPr lang="es-MX" dirty="0">
                <a:latin typeface="Lorem ipsum"/>
              </a:rPr>
              <a:t>DE NACIMIENTO</a:t>
            </a:r>
          </a:p>
          <a:p>
            <a:r>
              <a:rPr lang="es-MX" dirty="0">
                <a:latin typeface="Lorem ipsum"/>
              </a:rPr>
              <a:t>CURP RECIENTE</a:t>
            </a:r>
          </a:p>
          <a:p>
            <a:r>
              <a:rPr lang="es-MX" dirty="0" smtClean="0">
                <a:latin typeface="Lorem ipsum"/>
              </a:rPr>
              <a:t>SIN </a:t>
            </a:r>
            <a:r>
              <a:rPr lang="es-MX" dirty="0">
                <a:latin typeface="Lorem ipsum"/>
              </a:rPr>
              <a:t>HIJO – TESTIMONIAL DE DEPENDENCIA ECONÓMICA DONDE DECLARAN CONCUBINATO DE MÁS DE 5 AÑOS</a:t>
            </a:r>
          </a:p>
          <a:p>
            <a:endParaRPr lang="es-MX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F671DD0E-8B80-494E-B5D6-55967F1257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0430" y="302895"/>
            <a:ext cx="1852605" cy="599992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7249220" y="768775"/>
            <a:ext cx="2781210" cy="12307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200" dirty="0">
                <a:solidFill>
                  <a:srgbClr val="404040"/>
                </a:solidFill>
                <a:latin typeface="Lorem ipsum"/>
              </a:rPr>
              <a:t>NOTA: </a:t>
            </a:r>
            <a:br>
              <a:rPr lang="es-MX" sz="1200" dirty="0">
                <a:solidFill>
                  <a:srgbClr val="404040"/>
                </a:solidFill>
                <a:latin typeface="Lorem ipsum"/>
              </a:rPr>
            </a:br>
            <a:r>
              <a:rPr lang="es-MX" sz="1200" dirty="0">
                <a:solidFill>
                  <a:srgbClr val="404040"/>
                </a:solidFill>
                <a:latin typeface="Lorem ipsum"/>
              </a:rPr>
              <a:t>TODAS LAS ACTAS PARA LOS TRAMITES DEBEN PRESENTAR </a:t>
            </a:r>
            <a:r>
              <a:rPr lang="es-MX" sz="1200" b="1" dirty="0">
                <a:solidFill>
                  <a:srgbClr val="404040"/>
                </a:solidFill>
                <a:latin typeface="Lorem ipsum"/>
              </a:rPr>
              <a:t>CÓDIGO QR</a:t>
            </a:r>
          </a:p>
        </p:txBody>
      </p:sp>
    </p:spTree>
    <p:extLst>
      <p:ext uri="{BB962C8B-B14F-4D97-AF65-F5344CB8AC3E}">
        <p14:creationId xmlns:p14="http://schemas.microsoft.com/office/powerpoint/2010/main" val="413174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6B358CD6-E06B-C34D-9D22-84D1C506F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1" y="143435"/>
            <a:ext cx="10520081" cy="6033529"/>
          </a:xfrm>
        </p:spPr>
        <p:txBody>
          <a:bodyPr>
            <a:normAutofit/>
          </a:bodyPr>
          <a:lstStyle/>
          <a:p>
            <a:pPr algn="ctr"/>
            <a:endParaRPr lang="es-MX" sz="3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Soberana Titular" pitchFamily="50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3600" b="1" dirty="0" smtClean="0">
                <a:solidFill>
                  <a:srgbClr val="6E152E"/>
                </a:solidFill>
                <a:latin typeface="Montserrat SemiBold" pitchFamily="2" charset="77"/>
              </a:rPr>
              <a:t>CAMBIO DE CONTRASEÑA DEL PORTAL EN SEAP</a:t>
            </a:r>
            <a:endParaRPr lang="es-MX" sz="3600" b="1" dirty="0">
              <a:solidFill>
                <a:srgbClr val="6E152E"/>
              </a:solidFill>
              <a:latin typeface="Montserrat SemiBold" pitchFamily="2" charset="77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s-MX" dirty="0" smtClean="0">
                <a:latin typeface="Lorem ipsum"/>
              </a:rPr>
              <a:t>IFE(INE ORIGINAL</a:t>
            </a:r>
          </a:p>
          <a:p>
            <a:pPr algn="just"/>
            <a:endParaRPr lang="es-MX" dirty="0">
              <a:latin typeface="Lorem ipsum"/>
            </a:endParaRPr>
          </a:p>
          <a:p>
            <a:pPr algn="just"/>
            <a:endParaRPr lang="es-MX" sz="3100" b="1" dirty="0" smtClean="0">
              <a:solidFill>
                <a:srgbClr val="6E152E"/>
              </a:solidFill>
              <a:latin typeface="Montserrat SemiBold" pitchFamily="2" charset="77"/>
              <a:ea typeface="+mj-ea"/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3200" b="1" dirty="0" smtClean="0">
                <a:solidFill>
                  <a:srgbClr val="6E152E"/>
                </a:solidFill>
                <a:latin typeface="Montserrat SemiBold" pitchFamily="2" charset="77"/>
              </a:rPr>
              <a:t>SOLICITUD DE CONSTANCIA ISR</a:t>
            </a:r>
            <a:endParaRPr lang="es-MX" sz="3200" b="1" dirty="0">
              <a:solidFill>
                <a:srgbClr val="6E152E"/>
              </a:solidFill>
              <a:latin typeface="Montserrat SemiBold" pitchFamily="2" charset="77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s-MX" dirty="0">
                <a:latin typeface="Lorem ipsum"/>
              </a:rPr>
              <a:t>(IFE/INE ORIGINAL, COMPROBANTE DE DOMICILIO EN COPIA RECIENTE Y CONSTANCIA DE SITUACIÓN FISCAL EMITIDA POR EL SAT)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MX" sz="3100" b="1" dirty="0" smtClean="0">
              <a:solidFill>
                <a:srgbClr val="6E152E"/>
              </a:solidFill>
              <a:latin typeface="Montserrat SemiBold" pitchFamily="2" charset="77"/>
              <a:ea typeface="+mj-ea"/>
              <a:cs typeface="+mj-cs"/>
            </a:endParaRPr>
          </a:p>
          <a:p>
            <a:endParaRPr lang="es-MX" sz="3100" b="1" dirty="0">
              <a:solidFill>
                <a:srgbClr val="6E152E"/>
              </a:solidFill>
              <a:latin typeface="Montserrat SemiBold" pitchFamily="2" charset="77"/>
              <a:ea typeface="+mj-ea"/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MX" sz="3100" b="1" i="1" u="sng" dirty="0">
              <a:solidFill>
                <a:srgbClr val="6E152E"/>
              </a:solidFill>
              <a:latin typeface="Montserrat SemiBold" pitchFamily="2" charset="7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MX" sz="3100" b="1" i="1" u="sng" dirty="0" smtClean="0">
              <a:solidFill>
                <a:srgbClr val="6E152E"/>
              </a:solidFill>
              <a:latin typeface="Montserrat SemiBold" pitchFamily="2" charset="77"/>
              <a:ea typeface="+mj-ea"/>
              <a:cs typeface="+mj-cs"/>
            </a:endParaRPr>
          </a:p>
          <a:p>
            <a:endParaRPr lang="es-MX" sz="3000" b="1" dirty="0" smtClean="0">
              <a:solidFill>
                <a:srgbClr val="6E152E"/>
              </a:solidFill>
              <a:latin typeface="Montserrat SemiBold" pitchFamily="2" charset="77"/>
              <a:ea typeface="+mj-ea"/>
              <a:cs typeface="+mj-cs"/>
            </a:endParaRPr>
          </a:p>
          <a:p>
            <a:pPr marL="457200" indent="-457200">
              <a:buFont typeface="+mj-lt"/>
              <a:buAutoNum type="arabicPeriod"/>
            </a:pPr>
            <a:endParaRPr lang="es-MX" dirty="0">
              <a:latin typeface="Lorem ipsum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MX" sz="3000" b="1" dirty="0">
              <a:solidFill>
                <a:srgbClr val="6E152E"/>
              </a:solidFill>
              <a:latin typeface="Montserrat SemiBold" pitchFamily="2" charset="77"/>
              <a:ea typeface="+mj-ea"/>
              <a:cs typeface="+mj-cs"/>
            </a:endParaRPr>
          </a:p>
          <a:p>
            <a:pPr marL="457200" indent="-457200" algn="just">
              <a:buFont typeface="+mj-lt"/>
              <a:buAutoNum type="arabicPeriod"/>
            </a:pPr>
            <a:endParaRPr lang="es-MX" dirty="0">
              <a:latin typeface="Lorem ipsum"/>
            </a:endParaRPr>
          </a:p>
          <a:p>
            <a:endParaRPr lang="es-MX" dirty="0">
              <a:latin typeface="Lorem ipsum"/>
            </a:endParaRPr>
          </a:p>
          <a:p>
            <a:endParaRPr lang="es-MX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F671DD0E-8B80-494E-B5D6-55967F1257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0430" y="302895"/>
            <a:ext cx="1852605" cy="59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16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5C8A421-168F-284C-8C99-6D1B6BE08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944" y="996581"/>
            <a:ext cx="10521696" cy="2852737"/>
          </a:xfrm>
        </p:spPr>
        <p:txBody>
          <a:bodyPr/>
          <a:lstStyle/>
          <a:p>
            <a:r>
              <a:rPr lang="es-MX" sz="5400" dirty="0" smtClean="0"/>
              <a:t>NOTA: </a:t>
            </a:r>
            <a:br>
              <a:rPr lang="es-MX" sz="5400" dirty="0" smtClean="0"/>
            </a:br>
            <a:r>
              <a:rPr lang="es-MX" sz="5400" dirty="0" smtClean="0"/>
              <a:t>TODAS LAS ACTAS PARA LOS TRAMITES DEBEN PRESENTAR </a:t>
            </a:r>
            <a:r>
              <a:rPr lang="es-MX" sz="5400" u="sng" dirty="0" smtClean="0"/>
              <a:t>CÓDIGO QR</a:t>
            </a:r>
            <a:endParaRPr lang="es-MX" sz="5400" u="sng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B7EC29D3-597B-2F43-AE91-FDE187BFC8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0430" y="302895"/>
            <a:ext cx="1852605" cy="59999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67" y="4314825"/>
            <a:ext cx="1771650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39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908BA3F5-3F0E-9540-B6C2-4BCD708D40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8397" y="2854447"/>
            <a:ext cx="10126721" cy="2076141"/>
          </a:xfrm>
        </p:spPr>
        <p:txBody>
          <a:bodyPr>
            <a:normAutofit fontScale="85000" lnSpcReduction="10000"/>
          </a:bodyPr>
          <a:lstStyle/>
          <a:p>
            <a:r>
              <a:rPr lang="es-MX" dirty="0" smtClean="0"/>
              <a:t>PARA MAYOR INFORMACIÓN INGRESE A :</a:t>
            </a:r>
          </a:p>
          <a:p>
            <a:r>
              <a:rPr lang="es-MX" dirty="0">
                <a:latin typeface="Soberana Sans" panose="02000000000000000000" pitchFamily="50" charset="0"/>
                <a:hlinkClick r:id="rId3"/>
              </a:rPr>
              <a:t>http://www.gob.mx/issste/acciones-y-programas/tramites-del-issste?idiom=es</a:t>
            </a:r>
            <a:endParaRPr lang="es-MX" dirty="0">
              <a:latin typeface="Soberana Sans" panose="02000000000000000000" pitchFamily="50" charset="0"/>
            </a:endParaRPr>
          </a:p>
          <a:p>
            <a:r>
              <a:rPr lang="es-MX" dirty="0" smtClean="0"/>
              <a:t> </a:t>
            </a:r>
            <a:r>
              <a:rPr lang="es-MX" dirty="0" err="1" smtClean="0"/>
              <a:t>Ó</a:t>
            </a:r>
            <a:r>
              <a:rPr lang="es-MX" dirty="0" smtClean="0"/>
              <a:t> AL TEL: 44-48-10-00-54</a:t>
            </a:r>
            <a:endParaRPr lang="es-MX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BDA51460-3A1D-574C-8CE7-D6E93AF585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146" y="5586423"/>
            <a:ext cx="3185677" cy="1031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49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6B358CD6-E06B-C34D-9D22-84D1C506F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1" y="573742"/>
            <a:ext cx="10520081" cy="5603222"/>
          </a:xfrm>
        </p:spPr>
        <p:txBody>
          <a:bodyPr>
            <a:normAutofit/>
          </a:bodyPr>
          <a:lstStyle/>
          <a:p>
            <a:r>
              <a:rPr lang="es-MX" sz="3000" b="1" dirty="0">
                <a:solidFill>
                  <a:srgbClr val="6E152E"/>
                </a:solidFill>
                <a:latin typeface="Montserrat SemiBold" pitchFamily="2" charset="77"/>
                <a:ea typeface="+mj-ea"/>
                <a:cs typeface="+mj-cs"/>
              </a:rPr>
              <a:t>AFILIACIÓN </a:t>
            </a:r>
            <a:r>
              <a:rPr lang="es-MX" sz="3000" b="1" dirty="0" smtClean="0">
                <a:solidFill>
                  <a:srgbClr val="6E152E"/>
                </a:solidFill>
                <a:latin typeface="Montserrat SemiBold" pitchFamily="2" charset="77"/>
                <a:ea typeface="+mj-ea"/>
                <a:cs typeface="+mj-cs"/>
              </a:rPr>
              <a:t>DE HIJOS MENORES DE 18 AÑOS</a:t>
            </a:r>
            <a:endParaRPr lang="es-MX" sz="3000" b="1" dirty="0">
              <a:solidFill>
                <a:srgbClr val="6E152E"/>
              </a:solidFill>
              <a:latin typeface="Montserrat SemiBold" pitchFamily="2" charset="77"/>
              <a:ea typeface="+mj-ea"/>
              <a:cs typeface="+mj-cs"/>
            </a:endParaRPr>
          </a:p>
          <a:p>
            <a:r>
              <a:rPr lang="es-MX" dirty="0" smtClean="0">
                <a:latin typeface="Lorem ipsum"/>
              </a:rPr>
              <a:t>COPIA CERTIFICADA DE ACTA </a:t>
            </a:r>
            <a:r>
              <a:rPr lang="es-MX" dirty="0">
                <a:latin typeface="Lorem ipsum"/>
              </a:rPr>
              <a:t>DE </a:t>
            </a:r>
            <a:r>
              <a:rPr lang="es-MX" dirty="0" smtClean="0">
                <a:latin typeface="Lorem ipsum"/>
              </a:rPr>
              <a:t>NACIMIENTO, RECONOCIMIENTO O ADOPCIÓN.</a:t>
            </a:r>
            <a:endParaRPr lang="es-MX" dirty="0">
              <a:latin typeface="Lorem ipsum"/>
            </a:endParaRPr>
          </a:p>
          <a:p>
            <a:r>
              <a:rPr lang="es-MX" dirty="0">
                <a:latin typeface="Lorem ipsum"/>
              </a:rPr>
              <a:t>CURP</a:t>
            </a:r>
          </a:p>
          <a:p>
            <a:r>
              <a:rPr lang="es-MX" sz="3000" b="1" dirty="0" smtClean="0">
                <a:solidFill>
                  <a:srgbClr val="6E152E"/>
                </a:solidFill>
                <a:latin typeface="Montserrat SemiBold" pitchFamily="2" charset="77"/>
                <a:ea typeface="+mj-ea"/>
                <a:cs typeface="+mj-cs"/>
              </a:rPr>
              <a:t>AFILIACIÓN DE HIJOS MAYORES DE 18 AÑOS</a:t>
            </a:r>
            <a:endParaRPr lang="es-MX" sz="3000" b="1" dirty="0">
              <a:solidFill>
                <a:srgbClr val="6E152E"/>
              </a:solidFill>
              <a:latin typeface="Montserrat SemiBold" pitchFamily="2" charset="77"/>
              <a:ea typeface="+mj-ea"/>
              <a:cs typeface="+mj-cs"/>
            </a:endParaRPr>
          </a:p>
          <a:p>
            <a:r>
              <a:rPr lang="es-MX" dirty="0">
                <a:latin typeface="Lorem ipsum"/>
              </a:rPr>
              <a:t>COPIA CERTIFICADA DE ACTA DE NACIMIENTO, RECONOCIMIENTO O ADOPCIÓN.</a:t>
            </a:r>
          </a:p>
          <a:p>
            <a:r>
              <a:rPr lang="es-MX" dirty="0" smtClean="0">
                <a:latin typeface="Lorem ipsum"/>
              </a:rPr>
              <a:t>CURP</a:t>
            </a:r>
            <a:endParaRPr lang="es-MX" dirty="0">
              <a:latin typeface="Lorem ipsum"/>
            </a:endParaRPr>
          </a:p>
          <a:p>
            <a:r>
              <a:rPr lang="es-MX" dirty="0" smtClean="0">
                <a:latin typeface="Lorem ipsum"/>
              </a:rPr>
              <a:t>CONSTANCIA DE ESTUDIOS EXPEDIDA POR PLANTEL EDUCATIVO</a:t>
            </a:r>
            <a:endParaRPr lang="es-MX" dirty="0">
              <a:latin typeface="Lorem ipsum"/>
            </a:endParaRPr>
          </a:p>
          <a:p>
            <a:endParaRPr lang="es-MX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F671DD0E-8B80-494E-B5D6-55967F1257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0430" y="302895"/>
            <a:ext cx="1852605" cy="599992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555812" y="4792135"/>
            <a:ext cx="2781210" cy="12307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200" dirty="0">
                <a:solidFill>
                  <a:srgbClr val="404040"/>
                </a:solidFill>
                <a:latin typeface="Lorem ipsum"/>
              </a:rPr>
              <a:t>NOTA: </a:t>
            </a:r>
            <a:br>
              <a:rPr lang="es-MX" sz="1200" dirty="0">
                <a:solidFill>
                  <a:srgbClr val="404040"/>
                </a:solidFill>
                <a:latin typeface="Lorem ipsum"/>
              </a:rPr>
            </a:br>
            <a:r>
              <a:rPr lang="es-MX" sz="1200" dirty="0">
                <a:solidFill>
                  <a:srgbClr val="404040"/>
                </a:solidFill>
                <a:latin typeface="Lorem ipsum"/>
              </a:rPr>
              <a:t>TODAS LAS ACTAS PARA LOS TRAMITES DEBEN PRESENTAR </a:t>
            </a:r>
            <a:r>
              <a:rPr lang="es-MX" sz="1200" b="1" dirty="0">
                <a:solidFill>
                  <a:srgbClr val="404040"/>
                </a:solidFill>
                <a:latin typeface="Lorem ipsum"/>
              </a:rPr>
              <a:t>CÓDIGO QR</a:t>
            </a:r>
          </a:p>
        </p:txBody>
      </p:sp>
    </p:spTree>
    <p:extLst>
      <p:ext uri="{BB962C8B-B14F-4D97-AF65-F5344CB8AC3E}">
        <p14:creationId xmlns:p14="http://schemas.microsoft.com/office/powerpoint/2010/main" val="64305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6B358CD6-E06B-C34D-9D22-84D1C506F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1" y="573742"/>
            <a:ext cx="10520081" cy="5603222"/>
          </a:xfrm>
        </p:spPr>
        <p:txBody>
          <a:bodyPr>
            <a:normAutofit lnSpcReduction="10000"/>
          </a:bodyPr>
          <a:lstStyle/>
          <a:p>
            <a:r>
              <a:rPr lang="es-MX" sz="3000" b="1" dirty="0">
                <a:solidFill>
                  <a:srgbClr val="6E152E"/>
                </a:solidFill>
                <a:latin typeface="Montserrat SemiBold" pitchFamily="2" charset="77"/>
                <a:ea typeface="+mj-ea"/>
                <a:cs typeface="+mj-cs"/>
              </a:rPr>
              <a:t>AFILIACIÓN </a:t>
            </a:r>
            <a:r>
              <a:rPr lang="es-MX" sz="3000" b="1" dirty="0" smtClean="0">
                <a:solidFill>
                  <a:srgbClr val="6E152E"/>
                </a:solidFill>
                <a:latin typeface="Montserrat SemiBold" pitchFamily="2" charset="77"/>
                <a:ea typeface="+mj-ea"/>
                <a:cs typeface="+mj-cs"/>
              </a:rPr>
              <a:t>DE HIJOS INCAPACITADOS FÍSICA O MENTAL</a:t>
            </a:r>
            <a:endParaRPr lang="es-MX" sz="3000" b="1" dirty="0">
              <a:solidFill>
                <a:srgbClr val="6E152E"/>
              </a:solidFill>
              <a:latin typeface="Montserrat SemiBold" pitchFamily="2" charset="77"/>
              <a:ea typeface="+mj-ea"/>
              <a:cs typeface="+mj-cs"/>
            </a:endParaRPr>
          </a:p>
          <a:p>
            <a:r>
              <a:rPr lang="es-MX" dirty="0" smtClean="0">
                <a:latin typeface="Lorem ipsum"/>
              </a:rPr>
              <a:t>COPIA CERTIFICADA DE ACTA </a:t>
            </a:r>
            <a:r>
              <a:rPr lang="es-MX" dirty="0">
                <a:latin typeface="Lorem ipsum"/>
              </a:rPr>
              <a:t>DE </a:t>
            </a:r>
            <a:r>
              <a:rPr lang="es-MX" dirty="0" smtClean="0">
                <a:latin typeface="Lorem ipsum"/>
              </a:rPr>
              <a:t>NACIMIENTO.</a:t>
            </a:r>
          </a:p>
          <a:p>
            <a:r>
              <a:rPr lang="es-MX" dirty="0" smtClean="0">
                <a:latin typeface="Lorem ipsum"/>
              </a:rPr>
              <a:t>CURP</a:t>
            </a:r>
          </a:p>
          <a:p>
            <a:r>
              <a:rPr lang="es-MX" dirty="0" smtClean="0">
                <a:latin typeface="Lorem ipsum"/>
              </a:rPr>
              <a:t>CERTIFICADO DEL MEDICO ESPECIALISTA DE ISSSTE, ESPECIFICAR EL TIEMPO O SI ES PERMANENTE</a:t>
            </a:r>
            <a:endParaRPr lang="es-MX" dirty="0">
              <a:latin typeface="Lorem ipsum"/>
            </a:endParaRPr>
          </a:p>
          <a:p>
            <a:r>
              <a:rPr lang="es-MX" sz="3000" b="1" dirty="0" smtClean="0">
                <a:solidFill>
                  <a:srgbClr val="6E152E"/>
                </a:solidFill>
                <a:latin typeface="Montserrat SemiBold" pitchFamily="2" charset="77"/>
                <a:ea typeface="+mj-ea"/>
                <a:cs typeface="+mj-cs"/>
              </a:rPr>
              <a:t>AFILIACIÓN DE PADRES O ABUELOS</a:t>
            </a:r>
            <a:endParaRPr lang="es-MX" sz="3000" b="1" dirty="0">
              <a:solidFill>
                <a:srgbClr val="6E152E"/>
              </a:solidFill>
              <a:latin typeface="Montserrat SemiBold" pitchFamily="2" charset="77"/>
              <a:ea typeface="+mj-ea"/>
              <a:cs typeface="+mj-cs"/>
            </a:endParaRPr>
          </a:p>
          <a:p>
            <a:pPr>
              <a:lnSpc>
                <a:spcPct val="100000"/>
              </a:lnSpc>
            </a:pPr>
            <a:r>
              <a:rPr lang="es-MX" dirty="0">
                <a:latin typeface="Lorem ipsum"/>
              </a:rPr>
              <a:t>COPIA CERTIFICADA DE ACTA DE NACIMIENTO</a:t>
            </a:r>
          </a:p>
          <a:p>
            <a:pPr>
              <a:lnSpc>
                <a:spcPct val="100000"/>
              </a:lnSpc>
            </a:pPr>
            <a:r>
              <a:rPr lang="es-MX" dirty="0">
                <a:latin typeface="Lorem ipsum"/>
              </a:rPr>
              <a:t>COPIA CERTIFICADA DE ACTA DE NACIMIENTO DEL TRABAJADOR O PENSIONADO DIRECTO.</a:t>
            </a:r>
          </a:p>
          <a:p>
            <a:pPr>
              <a:lnSpc>
                <a:spcPct val="100000"/>
              </a:lnSpc>
            </a:pPr>
            <a:r>
              <a:rPr lang="es-MX" dirty="0">
                <a:latin typeface="Lorem ipsum"/>
              </a:rPr>
              <a:t>CURP</a:t>
            </a:r>
          </a:p>
          <a:p>
            <a:pPr>
              <a:lnSpc>
                <a:spcPct val="100000"/>
              </a:lnSpc>
            </a:pPr>
            <a:r>
              <a:rPr lang="es-MX" dirty="0">
                <a:latin typeface="Lorem ipsum"/>
              </a:rPr>
              <a:t>DECLARAR BAJO PROTESTA QUE LA PERSONA QUE PRETENDE REGISTRARSE ES DEPENDIENTE ECONÓMICO.</a:t>
            </a:r>
          </a:p>
          <a:p>
            <a:endParaRPr lang="es-MX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F671DD0E-8B80-494E-B5D6-55967F1257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0430" y="302895"/>
            <a:ext cx="1852605" cy="599992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8639825" y="902887"/>
            <a:ext cx="2781210" cy="12307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200" dirty="0">
                <a:solidFill>
                  <a:srgbClr val="404040"/>
                </a:solidFill>
                <a:latin typeface="Lorem ipsum"/>
              </a:rPr>
              <a:t>NOTA: </a:t>
            </a:r>
            <a:br>
              <a:rPr lang="es-MX" sz="1200" dirty="0">
                <a:solidFill>
                  <a:srgbClr val="404040"/>
                </a:solidFill>
                <a:latin typeface="Lorem ipsum"/>
              </a:rPr>
            </a:br>
            <a:r>
              <a:rPr lang="es-MX" sz="1200" dirty="0">
                <a:solidFill>
                  <a:srgbClr val="404040"/>
                </a:solidFill>
                <a:latin typeface="Lorem ipsum"/>
              </a:rPr>
              <a:t>TODAS LAS ACTAS PARA LOS TRAMITES DEBEN PRESENTAR </a:t>
            </a:r>
            <a:r>
              <a:rPr lang="es-MX" sz="1200" b="1" dirty="0">
                <a:solidFill>
                  <a:srgbClr val="404040"/>
                </a:solidFill>
                <a:latin typeface="Lorem ipsum"/>
              </a:rPr>
              <a:t>CÓDIGO QR</a:t>
            </a:r>
          </a:p>
        </p:txBody>
      </p:sp>
    </p:spTree>
    <p:extLst>
      <p:ext uri="{BB962C8B-B14F-4D97-AF65-F5344CB8AC3E}">
        <p14:creationId xmlns:p14="http://schemas.microsoft.com/office/powerpoint/2010/main" val="314239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6B358CD6-E06B-C34D-9D22-84D1C506F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1" y="573742"/>
            <a:ext cx="10520081" cy="5603222"/>
          </a:xfrm>
        </p:spPr>
        <p:txBody>
          <a:bodyPr>
            <a:normAutofit lnSpcReduction="10000"/>
          </a:bodyPr>
          <a:lstStyle/>
          <a:p>
            <a:r>
              <a:rPr lang="es-MX" sz="3000" b="1" dirty="0" smtClean="0">
                <a:solidFill>
                  <a:srgbClr val="6E152E"/>
                </a:solidFill>
                <a:latin typeface="Montserrat SemiBold" pitchFamily="2" charset="77"/>
                <a:ea typeface="+mj-ea"/>
                <a:cs typeface="+mj-cs"/>
              </a:rPr>
              <a:t>CAMBIO DE DOMICILIO</a:t>
            </a:r>
            <a:endParaRPr lang="es-MX" sz="3000" b="1" dirty="0">
              <a:solidFill>
                <a:srgbClr val="6E152E"/>
              </a:solidFill>
              <a:latin typeface="Montserrat SemiBold" pitchFamily="2" charset="77"/>
              <a:ea typeface="+mj-ea"/>
              <a:cs typeface="+mj-cs"/>
            </a:endParaRPr>
          </a:p>
          <a:p>
            <a:pPr marL="457200" indent="-457200">
              <a:buFont typeface="+mj-lt"/>
              <a:buAutoNum type="arabicPeriod"/>
            </a:pPr>
            <a:r>
              <a:rPr lang="es-MX" dirty="0" smtClean="0">
                <a:latin typeface="Lorem ipsum"/>
              </a:rPr>
              <a:t>COMPROBANTE DE DOMICILIO ACTUAL</a:t>
            </a:r>
          </a:p>
          <a:p>
            <a:endParaRPr lang="es-MX" dirty="0">
              <a:latin typeface="Lorem ipsum"/>
            </a:endParaRPr>
          </a:p>
          <a:p>
            <a:r>
              <a:rPr lang="es-MX" sz="3000" b="1" dirty="0">
                <a:solidFill>
                  <a:srgbClr val="6E152E"/>
                </a:solidFill>
                <a:latin typeface="Montserrat SemiBold" pitchFamily="2" charset="77"/>
                <a:ea typeface="+mj-ea"/>
                <a:cs typeface="+mj-cs"/>
              </a:rPr>
              <a:t>CONTINUACIÓN VOLUNTARIA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MX" dirty="0">
                <a:latin typeface="Lorem ipsum"/>
              </a:rPr>
              <a:t>EL EX TRABAJADOR DEBERÁ HABER COTIZADO MÁS DE 5 AÑOS PARA EL INSTITUTO.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MX" dirty="0">
                <a:latin typeface="Lorem ipsum"/>
              </a:rPr>
              <a:t>SOLICITUD PARA LA CONTRATACIÓN DE LA CONTINUACIÓN VOLUNTARIA.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MX" dirty="0">
                <a:latin typeface="Lorem ipsum"/>
              </a:rPr>
              <a:t>DENTRO DE LOS 60 DÍAS HÁBILES SIGUIENTES A LA FECHA DE LA BAJA EN EL EMPLEO.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MX" dirty="0">
                <a:latin typeface="Lorem ipsum"/>
              </a:rPr>
              <a:t>AVISO DE BAJA, HOJA ÚNICA DE SERVICIOS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MX" dirty="0">
                <a:latin typeface="Lorem ipsum"/>
              </a:rPr>
              <a:t>ULTIMO TALÓN DE PAGO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MX" dirty="0">
                <a:latin typeface="Lorem ipsum"/>
              </a:rPr>
              <a:t>CURP, IFE/INE, COMPROBANTE DE DOMICILIO.</a:t>
            </a:r>
          </a:p>
          <a:p>
            <a:endParaRPr lang="es-MX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F671DD0E-8B80-494E-B5D6-55967F1257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0430" y="302895"/>
            <a:ext cx="1852605" cy="599992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7249220" y="768775"/>
            <a:ext cx="2781210" cy="12307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200" dirty="0">
                <a:solidFill>
                  <a:srgbClr val="404040"/>
                </a:solidFill>
                <a:latin typeface="Lorem ipsum"/>
              </a:rPr>
              <a:t>NOTA: </a:t>
            </a:r>
            <a:br>
              <a:rPr lang="es-MX" sz="1200" dirty="0">
                <a:solidFill>
                  <a:srgbClr val="404040"/>
                </a:solidFill>
                <a:latin typeface="Lorem ipsum"/>
              </a:rPr>
            </a:br>
            <a:r>
              <a:rPr lang="es-MX" sz="1200" dirty="0">
                <a:solidFill>
                  <a:srgbClr val="404040"/>
                </a:solidFill>
                <a:latin typeface="Lorem ipsum"/>
              </a:rPr>
              <a:t>TODAS LAS ACTAS PARA LOS TRAMITES DEBEN PRESENTAR </a:t>
            </a:r>
            <a:r>
              <a:rPr lang="es-MX" sz="1200" b="1" dirty="0">
                <a:solidFill>
                  <a:srgbClr val="404040"/>
                </a:solidFill>
                <a:latin typeface="Lorem ipsum"/>
              </a:rPr>
              <a:t>CÓDIGO QR</a:t>
            </a:r>
          </a:p>
        </p:txBody>
      </p:sp>
    </p:spTree>
    <p:extLst>
      <p:ext uri="{BB962C8B-B14F-4D97-AF65-F5344CB8AC3E}">
        <p14:creationId xmlns:p14="http://schemas.microsoft.com/office/powerpoint/2010/main" val="232088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5C8A421-168F-284C-8C99-6D1B6BE08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3976" y="2396329"/>
            <a:ext cx="6598024" cy="1440565"/>
          </a:xfrm>
        </p:spPr>
        <p:txBody>
          <a:bodyPr/>
          <a:lstStyle/>
          <a:p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/>
              <a:t>SUBJEFATURA DE RECUPERACIÓN DE CRÉDITO</a:t>
            </a:r>
            <a:endParaRPr lang="es-MX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B7EC29D3-597B-2F43-AE91-FDE187BFC8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0430" y="302895"/>
            <a:ext cx="1852605" cy="59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6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6B358CD6-E06B-C34D-9D22-84D1C506F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1" y="573742"/>
            <a:ext cx="10520081" cy="5603222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3100" b="1" dirty="0">
                <a:solidFill>
                  <a:srgbClr val="6E152E"/>
                </a:solidFill>
                <a:latin typeface="Montserrat SemiBold" pitchFamily="2" charset="77"/>
                <a:ea typeface="+mj-ea"/>
                <a:cs typeface="+mj-cs"/>
              </a:rPr>
              <a:t>ESTADO DE CUENTA INDIVIDUAL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3100" b="1" dirty="0">
                <a:solidFill>
                  <a:srgbClr val="6E152E"/>
                </a:solidFill>
                <a:latin typeface="Montserrat SemiBold" pitchFamily="2" charset="77"/>
                <a:ea typeface="+mj-ea"/>
                <a:cs typeface="+mj-cs"/>
              </a:rPr>
              <a:t>PAGO POR CAJA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3100" b="1" dirty="0">
                <a:solidFill>
                  <a:srgbClr val="6E152E"/>
                </a:solidFill>
                <a:latin typeface="Montserrat SemiBold" pitchFamily="2" charset="77"/>
                <a:ea typeface="+mj-ea"/>
                <a:cs typeface="+mj-cs"/>
              </a:rPr>
              <a:t>REGULARIZACIÓN INDIVIDUAL DE DESCUENTOS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3100" b="1" dirty="0">
                <a:solidFill>
                  <a:srgbClr val="6E152E"/>
                </a:solidFill>
                <a:latin typeface="Montserrat SemiBold" pitchFamily="2" charset="77"/>
                <a:ea typeface="+mj-ea"/>
                <a:cs typeface="+mj-cs"/>
              </a:rPr>
              <a:t>REDUCCIÓN DE INTERESES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3000" b="1" dirty="0" smtClean="0">
                <a:solidFill>
                  <a:srgbClr val="6E152E"/>
                </a:solidFill>
                <a:latin typeface="Montserrat SemiBold" pitchFamily="2" charset="77"/>
                <a:ea typeface="+mj-ea"/>
                <a:cs typeface="+mj-cs"/>
              </a:rPr>
              <a:t>CAMBIO DE DOMICILIO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MX" sz="3000" b="1" dirty="0">
              <a:solidFill>
                <a:srgbClr val="6E152E"/>
              </a:solidFill>
              <a:latin typeface="Montserrat SemiBold" pitchFamily="2" charset="77"/>
              <a:ea typeface="+mj-ea"/>
              <a:cs typeface="+mj-cs"/>
            </a:endParaRPr>
          </a:p>
          <a:p>
            <a:pPr marL="457200" indent="-457200">
              <a:buFont typeface="+mj-lt"/>
              <a:buAutoNum type="arabicPeriod"/>
            </a:pPr>
            <a:r>
              <a:rPr lang="es-MX" dirty="0">
                <a:latin typeface="Lorem ipsum"/>
              </a:rPr>
              <a:t>IFE/INE,  CREDENCIAL DEL TRABAJO  VIGENTE CON COPIA</a:t>
            </a:r>
          </a:p>
          <a:p>
            <a:pPr marL="457200" indent="-457200">
              <a:buFont typeface="+mj-lt"/>
              <a:buAutoNum type="arabicPeriod"/>
            </a:pPr>
            <a:r>
              <a:rPr lang="es-MX" dirty="0">
                <a:latin typeface="Lorem ipsum"/>
              </a:rPr>
              <a:t>COPIA DEL ULTIMO COMPROBANTE DE COBRO DE SUELDO</a:t>
            </a:r>
          </a:p>
          <a:p>
            <a:pPr marL="457200" indent="-457200">
              <a:buFont typeface="+mj-lt"/>
              <a:buAutoNum type="arabicPeriod"/>
            </a:pPr>
            <a:r>
              <a:rPr lang="es-MX" dirty="0">
                <a:latin typeface="Lorem ipsum"/>
              </a:rPr>
              <a:t>COMPROBANTE O CONSTANCIAS DE DESCUENTOS Y PAGOS DIRECTOS EFECTUADOS (SOLO SI ES NECESARIO)</a:t>
            </a:r>
          </a:p>
          <a:p>
            <a:endParaRPr lang="es-MX" dirty="0">
              <a:latin typeface="Lorem ipsum"/>
            </a:endParaRPr>
          </a:p>
          <a:p>
            <a:endParaRPr lang="es-MX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F671DD0E-8B80-494E-B5D6-55967F1257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0430" y="302895"/>
            <a:ext cx="1852605" cy="59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69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6B358CD6-E06B-C34D-9D22-84D1C506F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1" y="573742"/>
            <a:ext cx="10520081" cy="5603222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3100" b="1" dirty="0" smtClean="0">
                <a:solidFill>
                  <a:srgbClr val="6E152E"/>
                </a:solidFill>
                <a:latin typeface="Montserrat SemiBold" pitchFamily="2" charset="77"/>
                <a:ea typeface="+mj-ea"/>
                <a:cs typeface="+mj-cs"/>
              </a:rPr>
              <a:t>DEVOLUCIÓN DE DESCUENTOS IMPROCEDENTES</a:t>
            </a:r>
            <a:endParaRPr lang="es-MX" sz="3000" b="1" dirty="0" smtClean="0">
              <a:solidFill>
                <a:srgbClr val="6E152E"/>
              </a:solidFill>
              <a:latin typeface="Montserrat SemiBold" pitchFamily="2" charset="77"/>
              <a:ea typeface="+mj-ea"/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MX" sz="3000" b="1" dirty="0">
              <a:solidFill>
                <a:srgbClr val="6E152E"/>
              </a:solidFill>
              <a:latin typeface="Montserrat SemiBold" pitchFamily="2" charset="77"/>
              <a:ea typeface="+mj-ea"/>
              <a:cs typeface="+mj-cs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s-MX" dirty="0" smtClean="0">
                <a:latin typeface="Lorem ipsum"/>
              </a:rPr>
              <a:t>IFE/INE</a:t>
            </a:r>
            <a:r>
              <a:rPr lang="es-MX" dirty="0">
                <a:latin typeface="Lorem ipsum"/>
              </a:rPr>
              <a:t>,  CREDENCIAL DEL TRABAJO  VIGENTE CON COPIA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MX" dirty="0">
                <a:latin typeface="Lorem ipsum"/>
              </a:rPr>
              <a:t>COPIA DEL ULTIMO COMPROBANTE DE COBRO DE SUELDO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MX" dirty="0">
                <a:latin typeface="Lorem ipsum"/>
              </a:rPr>
              <a:t>COMPROBANTE O CONSTANCIAS DE TODOS LOS DESCUENTOS Y PAGOS DIRECTOS EFECTUADOS, EN SU CASO, COPIA DE LA HOJA DE LIQUIDACIÓN (HOJA AMARILLA</a:t>
            </a:r>
            <a:r>
              <a:rPr lang="es-MX" dirty="0" smtClean="0">
                <a:latin typeface="Lorem ipsum"/>
              </a:rPr>
              <a:t>)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MX" dirty="0" smtClean="0">
                <a:latin typeface="Lorem ipsum"/>
              </a:rPr>
              <a:t>DEVOLUCIÓN POR PRONTO PAGO (COPIA DEL PAGO)</a:t>
            </a:r>
            <a:endParaRPr lang="es-MX" dirty="0">
              <a:latin typeface="Lorem ipsum"/>
            </a:endParaRPr>
          </a:p>
          <a:p>
            <a:endParaRPr lang="es-MX" dirty="0">
              <a:latin typeface="Lorem ipsum"/>
            </a:endParaRPr>
          </a:p>
          <a:p>
            <a:endParaRPr lang="es-MX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F671DD0E-8B80-494E-B5D6-55967F1257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0430" y="302895"/>
            <a:ext cx="1852605" cy="59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30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743AD5DD560E246BE55063BDAE8A499" ma:contentTypeVersion="1" ma:contentTypeDescription="Crear nuevo documento." ma:contentTypeScope="" ma:versionID="c72975f79769b682fb808671c1113499">
  <xsd:schema xmlns:xsd="http://www.w3.org/2001/XMLSchema" xmlns:xs="http://www.w3.org/2001/XMLSchema" xmlns:p="http://schemas.microsoft.com/office/2006/metadata/properties" xmlns:ns2="b4d04a17-de84-4ca4-a042-8d219a44b816" xmlns:ns3="ed165062-12de-4312-82a5-d94179a0954d" targetNamespace="http://schemas.microsoft.com/office/2006/metadata/properties" ma:root="true" ma:fieldsID="823918b84fcdf6fa24c21409271818d1" ns2:_="" ns3:_="">
    <xsd:import namespace="b4d04a17-de84-4ca4-a042-8d219a44b816"/>
    <xsd:import namespace="ed165062-12de-4312-82a5-d94179a0954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d04a17-de84-4ca4-a042-8d219a44b81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165062-12de-4312-82a5-d94179a0954d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10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Identificador persistente" ma:description="Mantener el identificador al agregar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ed165062-12de-4312-82a5-d94179a0954d">EMNVYAJ32VTX-1747770510-593</_dlc_DocId>
    <_dlc_DocIdUrl xmlns="ed165062-12de-4312-82a5-d94179a0954d">
      <Url>https://slp.gob.mx/sege/_layouts/15/DocIdRedir.aspx?ID=EMNVYAJ32VTX-1747770510-593</Url>
      <Description>EMNVYAJ32VTX-1747770510-593</Description>
    </_dlc_DocIdUrl>
  </documentManagement>
</p:properties>
</file>

<file path=customXml/itemProps1.xml><?xml version="1.0" encoding="utf-8"?>
<ds:datastoreItem xmlns:ds="http://schemas.openxmlformats.org/officeDocument/2006/customXml" ds:itemID="{88EEBB46-C0DF-4F98-8A6D-D24D2A3F98A6}"/>
</file>

<file path=customXml/itemProps2.xml><?xml version="1.0" encoding="utf-8"?>
<ds:datastoreItem xmlns:ds="http://schemas.openxmlformats.org/officeDocument/2006/customXml" ds:itemID="{D2F0A1F7-B817-4B02-8774-717858596438}"/>
</file>

<file path=customXml/itemProps3.xml><?xml version="1.0" encoding="utf-8"?>
<ds:datastoreItem xmlns:ds="http://schemas.openxmlformats.org/officeDocument/2006/customXml" ds:itemID="{8089A2D4-D9B8-4886-B3E0-BE8E2EE15988}"/>
</file>

<file path=customXml/itemProps4.xml><?xml version="1.0" encoding="utf-8"?>
<ds:datastoreItem xmlns:ds="http://schemas.openxmlformats.org/officeDocument/2006/customXml" ds:itemID="{529450E0-280B-4FD6-8691-BFE33AB854E5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3497</TotalTime>
  <Words>1033</Words>
  <Application>Microsoft Office PowerPoint</Application>
  <PresentationFormat>Panorámica</PresentationFormat>
  <Paragraphs>312</Paragraphs>
  <Slides>32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42" baseType="lpstr">
      <vt:lpstr>Soberana Sans</vt:lpstr>
      <vt:lpstr>Wingdings</vt:lpstr>
      <vt:lpstr>Arial</vt:lpstr>
      <vt:lpstr>Montserrat Medium</vt:lpstr>
      <vt:lpstr>Soberana Titular</vt:lpstr>
      <vt:lpstr>Montserrat SemiBold</vt:lpstr>
      <vt:lpstr>Calibri</vt:lpstr>
      <vt:lpstr>Montserrat</vt:lpstr>
      <vt:lpstr>Lorem ipsum</vt:lpstr>
      <vt:lpstr>Tema de Office</vt:lpstr>
      <vt:lpstr>Documentación requerida para realizar Trámites  </vt:lpstr>
      <vt:lpstr>SUBDELEGACIÓN DE PRESTACIONES  AFILIACIÓN Y VIGENCIA </vt:lpstr>
      <vt:lpstr>Presentación de PowerPoint</vt:lpstr>
      <vt:lpstr>Presentación de PowerPoint</vt:lpstr>
      <vt:lpstr>Presentación de PowerPoint</vt:lpstr>
      <vt:lpstr>Presentación de PowerPoint</vt:lpstr>
      <vt:lpstr>  SUBJEFATURA DE RECUPERACIÓN DE CRÉDITO</vt:lpstr>
      <vt:lpstr>Presentación de PowerPoint</vt:lpstr>
      <vt:lpstr>Presentación de PowerPoint</vt:lpstr>
      <vt:lpstr>Presentación de PowerPoint</vt:lpstr>
      <vt:lpstr>PENSIONES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FOVISSSTE</vt:lpstr>
      <vt:lpstr>Presentación de PowerPoint</vt:lpstr>
      <vt:lpstr>PENSIONISSSTE</vt:lpstr>
      <vt:lpstr>Presentación de PowerPoint</vt:lpstr>
      <vt:lpstr>Presentación de PowerPoint</vt:lpstr>
      <vt:lpstr>Presentación de PowerPoint</vt:lpstr>
      <vt:lpstr>Presentación de PowerPoint</vt:lpstr>
      <vt:lpstr>NOTA:  TODAS LAS ACTAS PARA LOS TRAMITES DEBEN PRESENTAR CÓDIGO QR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Alejandra Gonzalez Vega</cp:lastModifiedBy>
  <cp:revision>68</cp:revision>
  <cp:lastPrinted>2022-09-01T16:11:43Z</cp:lastPrinted>
  <dcterms:created xsi:type="dcterms:W3CDTF">2018-12-04T03:27:02Z</dcterms:created>
  <dcterms:modified xsi:type="dcterms:W3CDTF">2022-09-02T17:15:27Z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0x0101002743AD5DD560E246BE55063BDAE8A499</vt:lpwstr>
  </property>
  <property fmtid="{D5CDD505-2E9C-101B-9397-08002B2CF9AE}" pid="3" name="_dlc_DocIdItemGuid">
    <vt:lpwstr>812367a7-0e0b-42b7-90f1-7260ce7ccae1</vt:lpwstr>
  </property>
</Properties>
</file>