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1" r:id="rId2"/>
    <p:sldId id="273" r:id="rId3"/>
    <p:sldId id="308" r:id="rId4"/>
    <p:sldId id="309" r:id="rId5"/>
    <p:sldId id="305" r:id="rId6"/>
    <p:sldId id="30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9900"/>
    <a:srgbClr val="6E152E"/>
    <a:srgbClr val="A42145"/>
    <a:srgbClr val="DEC9A2"/>
    <a:srgbClr val="245C4F"/>
    <a:srgbClr val="404040"/>
    <a:srgbClr val="FFFFFF"/>
    <a:srgbClr val="691B4F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"/>
    <p:restoredTop sz="86482"/>
  </p:normalViewPr>
  <p:slideViewPr>
    <p:cSldViewPr snapToGrid="0" snapToObjects="1">
      <p:cViewPr varScale="1">
        <p:scale>
          <a:sx n="112" d="100"/>
          <a:sy n="112" d="100"/>
        </p:scale>
        <p:origin x="9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490F4-3CC5-7A45-A5FB-65785D5F383F}" type="datetimeFigureOut">
              <a:rPr lang="es-MX" smtClean="0"/>
              <a:t>07/03/20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8D7D-961D-D848-BE28-52943B9A26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07/03/20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6169"/>
            <a:ext cx="10515600" cy="1144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rgbClr val="A42145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904565" y="3606800"/>
            <a:ext cx="6382870" cy="1144588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D7218-DCEF-054B-A241-F9E2EE9E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8063" y="4914672"/>
            <a:ext cx="2928981" cy="78644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A2442C6-7569-E940-A068-16D69F0B10C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EC9A2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696" y="1805797"/>
            <a:ext cx="4019755" cy="276045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495245"/>
            <a:ext cx="4445062" cy="4890290"/>
          </a:xfrm>
        </p:spPr>
        <p:txBody>
          <a:bodyPr/>
          <a:lstStyle>
            <a:lvl1pPr marL="0" indent="0" algn="just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4696" y="579500"/>
            <a:ext cx="4019756" cy="9157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18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CLICK TO EDIT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08CD1B-E149-7F42-9189-D9876050A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82AE53-C476-FE48-92C5-0B6570439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07/03/20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E6DD-1443-C546-A4D1-B93A790EB0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1498" y="3606800"/>
            <a:ext cx="8129003" cy="1144588"/>
          </a:xfrm>
        </p:spPr>
        <p:txBody>
          <a:bodyPr/>
          <a:lstStyle/>
          <a:p>
            <a:r>
              <a:rPr lang="es-MX" dirty="0"/>
              <a:t>SÁBADO 7 de MARZO de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</p:spTree>
    <p:extLst>
      <p:ext uri="{BB962C8B-B14F-4D97-AF65-F5344CB8AC3E}">
        <p14:creationId xmlns:p14="http://schemas.microsoft.com/office/powerpoint/2010/main" val="40812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6485013" y="6282661"/>
            <a:ext cx="5706987" cy="37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técnico.COVID-19 /Mexico-03 de marzo 2020 (corte 13:00hrs)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5615A81-C35C-A94C-A80E-0832EA85FAFE}"/>
              </a:ext>
            </a:extLst>
          </p:cNvPr>
          <p:cNvSpPr txBox="1">
            <a:spLocks/>
          </p:cNvSpPr>
          <p:nvPr/>
        </p:nvSpPr>
        <p:spPr>
          <a:xfrm>
            <a:off x="227769" y="791547"/>
            <a:ext cx="8895644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Internacional, al 04/03/2020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7EB6E1-6463-DC42-9938-65FC987D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665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16A1856-01C8-214B-BCC5-0287AE18861A}"/>
              </a:ext>
            </a:extLst>
          </p:cNvPr>
          <p:cNvSpPr txBox="1">
            <a:spLocks/>
          </p:cNvSpPr>
          <p:nvPr/>
        </p:nvSpPr>
        <p:spPr>
          <a:xfrm>
            <a:off x="103260" y="841351"/>
            <a:ext cx="8895644" cy="533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Panorama Nacional, al 07/03/2020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289202-6721-1143-BD45-3601FDBD6D68}"/>
              </a:ext>
            </a:extLst>
          </p:cNvPr>
          <p:cNvSpPr/>
          <p:nvPr/>
        </p:nvSpPr>
        <p:spPr>
          <a:xfrm>
            <a:off x="631312" y="1738331"/>
            <a:ext cx="5464687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990033"/>
              </a:buClr>
            </a:pPr>
            <a:r>
              <a:rPr lang="es-MX" sz="2000" b="1" dirty="0">
                <a:solidFill>
                  <a:srgbClr val="FF0000"/>
                </a:solidFill>
                <a:latin typeface="Montserrat" panose="00000500000000000000" pitchFamily="2" charset="0"/>
                <a:ea typeface="+mj-ea"/>
                <a:cs typeface="+mj-cs"/>
              </a:rPr>
              <a:t>De los SIETE casos CONFIRMADOS se observa: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Cinco son hombres (71.4%)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Mediana de edad: 41 años (19-71 años).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Los siete casos con evolución satisfactoria y sintomatología leve. Solo uno hospitalizado por desequilibrio electrolítico, en condición estable.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El próximo martes 10 de marzo, tres de los primeros casos cumpliran sus 14 días de aislamiento.</a:t>
            </a:r>
          </a:p>
          <a:p>
            <a:pPr marL="228600" lvl="1" indent="-228600" algn="just" defTabSz="457200"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El CONTACTO de un caso confirmado, residente del Estado de México, con resultado POSITIVO a SARS-CoV-2, continua considerándose como </a:t>
            </a:r>
            <a:r>
              <a:rPr lang="es-MX" b="1" dirty="0">
                <a:solidFill>
                  <a:prstClr val="black"/>
                </a:solidFill>
                <a:latin typeface="Montserrat" panose="00000500000000000000" pitchFamily="2" charset="0"/>
              </a:rPr>
              <a:t>PORTADOR</a:t>
            </a:r>
            <a:r>
              <a:rPr lang="es-MX" dirty="0">
                <a:solidFill>
                  <a:prstClr val="black"/>
                </a:solidFill>
                <a:latin typeface="Montserrat" panose="00000500000000000000" pitchFamily="2" charset="0"/>
              </a:rPr>
              <a:t> al mantenerse sin presencia de signos y síntomas de la enfermedad.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AAFD6FE-CB50-BA47-A956-AD77EAD8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802361"/>
            <a:ext cx="5741436" cy="4048109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3917C0D-8723-A943-ABB7-D3335429D113}"/>
              </a:ext>
            </a:extLst>
          </p:cNvPr>
          <p:cNvGrpSpPr/>
          <p:nvPr/>
        </p:nvGrpSpPr>
        <p:grpSpPr>
          <a:xfrm>
            <a:off x="9906772" y="1613120"/>
            <a:ext cx="1132560" cy="2386395"/>
            <a:chOff x="10370716" y="1629266"/>
            <a:chExt cx="1132560" cy="2386395"/>
          </a:xfrm>
        </p:grpSpPr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414E3CB-B7FF-7046-A87B-5BEA5D97C63D}"/>
                </a:ext>
              </a:extLst>
            </p:cNvPr>
            <p:cNvSpPr/>
            <p:nvPr/>
          </p:nvSpPr>
          <p:spPr>
            <a:xfrm>
              <a:off x="10409038" y="1629266"/>
              <a:ext cx="1094238" cy="408528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186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A7208BD-F1F2-7145-AF8A-8A32163B967D}"/>
                </a:ext>
              </a:extLst>
            </p:cNvPr>
            <p:cNvSpPr txBox="1"/>
            <p:nvPr/>
          </p:nvSpPr>
          <p:spPr>
            <a:xfrm>
              <a:off x="10385093" y="2059053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NEGATIVOS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956B875F-DC36-2841-A687-B195B7ED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lumMod val="5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6890" y="1681292"/>
              <a:ext cx="353599" cy="325734"/>
            </a:xfrm>
            <a:prstGeom prst="rect">
              <a:avLst/>
            </a:prstGeom>
            <a:noFill/>
          </p:spPr>
        </p:pic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543D7AE0-27D0-D243-8650-5E5DE14B5057}"/>
                </a:ext>
              </a:extLst>
            </p:cNvPr>
            <p:cNvSpPr/>
            <p:nvPr/>
          </p:nvSpPr>
          <p:spPr>
            <a:xfrm>
              <a:off x="10370716" y="3265848"/>
              <a:ext cx="1094238" cy="40852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noProof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7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BD7B976-6365-0F47-99EE-B0067708BB3B}"/>
                </a:ext>
              </a:extLst>
            </p:cNvPr>
            <p:cNvSpPr txBox="1"/>
            <p:nvPr/>
          </p:nvSpPr>
          <p:spPr>
            <a:xfrm>
              <a:off x="10370716" y="3669464"/>
              <a:ext cx="1094237" cy="3461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confirmados</a:t>
              </a: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B84B8F2F-813C-0C44-B4F6-1331FFF2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8568" y="3317875"/>
              <a:ext cx="353599" cy="325734"/>
            </a:xfrm>
            <a:prstGeom prst="rect">
              <a:avLst/>
            </a:prstGeom>
            <a:solidFill>
              <a:srgbClr val="C00000"/>
            </a:solidFill>
          </p:spPr>
        </p:pic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39DAD829-0543-C045-8C72-C82CA4FCD900}"/>
                </a:ext>
              </a:extLst>
            </p:cNvPr>
            <p:cNvSpPr/>
            <p:nvPr/>
          </p:nvSpPr>
          <p:spPr>
            <a:xfrm>
              <a:off x="10398364" y="2461639"/>
              <a:ext cx="1094238" cy="408528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000" b="1" kern="0" dirty="0">
                  <a:solidFill>
                    <a:prstClr val="white"/>
                  </a:solidFill>
                  <a:latin typeface="Montserrat" panose="00000500000000000000" pitchFamily="2" charset="0"/>
                </a:rPr>
                <a:t>30</a:t>
              </a:r>
              <a:endPara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845B261-5881-0D4E-BCA7-EF8F2ED32342}"/>
                </a:ext>
              </a:extLst>
            </p:cNvPr>
            <p:cNvSpPr txBox="1"/>
            <p:nvPr/>
          </p:nvSpPr>
          <p:spPr>
            <a:xfrm>
              <a:off x="10377679" y="2867968"/>
              <a:ext cx="10942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457200"/>
              <a:r>
                <a:rPr lang="es-MX" sz="900" b="1" dirty="0">
                  <a:solidFill>
                    <a:prstClr val="black"/>
                  </a:solidFill>
                  <a:latin typeface="Montserrat" panose="00000500000000000000" pitchFamily="2" charset="0"/>
                </a:rPr>
                <a:t>Total de casos Sospechosos</a:t>
              </a:r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86410E27-BD53-534F-AEBF-F53F0A14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79646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478985" y="2503035"/>
              <a:ext cx="353599" cy="325734"/>
            </a:xfrm>
            <a:prstGeom prst="rect">
              <a:avLst/>
            </a:prstGeom>
            <a:noFill/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93B1EF5-288E-6B42-A90B-8C873B14FBF8}"/>
              </a:ext>
            </a:extLst>
          </p:cNvPr>
          <p:cNvSpPr txBox="1"/>
          <p:nvPr/>
        </p:nvSpPr>
        <p:spPr>
          <a:xfrm>
            <a:off x="5827474" y="5865030"/>
            <a:ext cx="5706987" cy="37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Fuente: SSA(SPPS/DGE/DIE/</a:t>
            </a:r>
            <a:r>
              <a:rPr lang="es-MX" sz="900" dirty="0" err="1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InDRE</a:t>
            </a:r>
            <a:r>
              <a:rPr lang="es-MX" sz="900" dirty="0">
                <a:solidFill>
                  <a:srgbClr val="BC945A"/>
                </a:solidFill>
                <a:latin typeface="Montserrat Medium" pitchFamily="2" charset="77"/>
                <a:ea typeface="+mj-ea"/>
                <a:cs typeface="+mj-cs"/>
              </a:rPr>
              <a:t>/Informe técnico.COVID-19 /Mexico-07 de marzo 2020 (corte 13:00hrs)</a:t>
            </a:r>
          </a:p>
        </p:txBody>
      </p:sp>
    </p:spTree>
    <p:extLst>
      <p:ext uri="{BB962C8B-B14F-4D97-AF65-F5344CB8AC3E}">
        <p14:creationId xmlns:p14="http://schemas.microsoft.com/office/powerpoint/2010/main" val="391941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940BDAE-66AF-4C43-AC1E-60AC829AF907}"/>
              </a:ext>
            </a:extLst>
          </p:cNvPr>
          <p:cNvSpPr txBox="1">
            <a:spLocks/>
          </p:cNvSpPr>
          <p:nvPr/>
        </p:nvSpPr>
        <p:spPr>
          <a:xfrm>
            <a:off x="308611" y="551517"/>
            <a:ext cx="8892540" cy="94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>
                <a:latin typeface="Montserrat Black" panose="00000A00000000000000" pitchFamily="2" charset="0"/>
              </a:rPr>
              <a:t>BROTE DE PANDEMIA “CON” Y “SIN” INTERVENCIÓN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CA5164D-0D6B-E642-9CEF-4B142DDB8BEB}"/>
              </a:ext>
            </a:extLst>
          </p:cNvPr>
          <p:cNvSpPr txBox="1"/>
          <p:nvPr/>
        </p:nvSpPr>
        <p:spPr>
          <a:xfrm>
            <a:off x="3382999" y="6167983"/>
            <a:ext cx="6023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FUENTE: Acta Médica Peruana, versión online ISSN 1728-5917, v.26 n.2 Lima abr./jun. 2009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C0AFF9-B0A1-C64C-98FF-DF73247E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20" y="1497330"/>
            <a:ext cx="7683569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940BDAE-66AF-4C43-AC1E-60AC829AF907}"/>
              </a:ext>
            </a:extLst>
          </p:cNvPr>
          <p:cNvSpPr txBox="1">
            <a:spLocks/>
          </p:cNvSpPr>
          <p:nvPr/>
        </p:nvSpPr>
        <p:spPr>
          <a:xfrm>
            <a:off x="627819" y="654387"/>
            <a:ext cx="8230431" cy="945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A42145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Montserrat Black" panose="00000A00000000000000" pitchFamily="2" charset="0"/>
              </a:rPr>
              <a:t>COVID-19: Escenarios y Carga de Enfermedad Estimada en México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8A6A43-8AA2-E54D-8AA6-7BB8E7F1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4" y="1600200"/>
            <a:ext cx="11590851" cy="45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6BAF16-6DC7-6E48-8EB8-7260E8022A88}"/>
              </a:ext>
            </a:extLst>
          </p:cNvPr>
          <p:cNvSpPr txBox="1"/>
          <p:nvPr/>
        </p:nvSpPr>
        <p:spPr>
          <a:xfrm>
            <a:off x="1312126" y="936702"/>
            <a:ext cx="9567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</a:rPr>
              <a:t>COVID-19</a:t>
            </a:r>
          </a:p>
          <a:p>
            <a:pPr algn="ctr"/>
            <a:r>
              <a:rPr lang="es-MX" sz="4800" b="1" dirty="0">
                <a:solidFill>
                  <a:srgbClr val="C00000"/>
                </a:solidFill>
              </a:rPr>
              <a:t>Comunicado Técnico Diario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3B60290-1ED9-894B-BE9F-C7A14139542D}"/>
              </a:ext>
            </a:extLst>
          </p:cNvPr>
          <p:cNvSpPr txBox="1">
            <a:spLocks/>
          </p:cNvSpPr>
          <p:nvPr/>
        </p:nvSpPr>
        <p:spPr>
          <a:xfrm>
            <a:off x="2031498" y="3606800"/>
            <a:ext cx="8129003" cy="114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all" baseline="0">
                <a:solidFill>
                  <a:srgbClr val="BC945A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SÁBADO 7 de MARZO de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7595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̃anera_Salud.potx" id="{9A5E8FFE-1203-4403-9524-920462DE46B6}" vid="{E16A5DC2-BE1F-4E84-93FA-2874B807677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FC40BC9CF8F044AD933AF9F6E8D43D" ma:contentTypeVersion="1" ma:contentTypeDescription="Crear nuevo documento." ma:contentTypeScope="" ma:versionID="016f759fb2e79167ea7739e7bb3cb1cd">
  <xsd:schema xmlns:xsd="http://www.w3.org/2001/XMLSchema" xmlns:xs="http://www.w3.org/2001/XMLSchema" xmlns:p="http://schemas.microsoft.com/office/2006/metadata/properties" xmlns:ns1="http://schemas.microsoft.com/sharepoint/v3" xmlns:ns2="5b8df2c3-922a-4e54-bca0-18138743ea0e" targetNamespace="http://schemas.microsoft.com/office/2006/metadata/properties" ma:root="true" ma:fieldsID="6bf7eaccdbd7cfc013b253c25a7fa53b" ns1:_="" ns2:_="">
    <xsd:import namespace="http://schemas.microsoft.com/sharepoint/v3"/>
    <xsd:import namespace="5b8df2c3-922a-4e54-bca0-18138743ea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df2c3-922a-4e54-bca0-18138743ea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b8df2c3-922a-4e54-bca0-18138743ea0e">KY7JE73JER44-1085195200-250</_dlc_DocId>
    <_dlc_DocIdUrl xmlns="5b8df2c3-922a-4e54-bca0-18138743ea0e">
      <Url>http://usisrvmspf/ssalud/_layouts/15/DocIdRedir.aspx?ID=KY7JE73JER44-1085195200-250</Url>
      <Description>KY7JE73JER44-1085195200-250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570BF45-E286-4E9A-A53E-7A7AB22B4C39}"/>
</file>

<file path=customXml/itemProps2.xml><?xml version="1.0" encoding="utf-8"?>
<ds:datastoreItem xmlns:ds="http://schemas.openxmlformats.org/officeDocument/2006/customXml" ds:itemID="{C13C5083-297B-4D74-90E8-16B2D32F5554}"/>
</file>

<file path=customXml/itemProps3.xml><?xml version="1.0" encoding="utf-8"?>
<ds:datastoreItem xmlns:ds="http://schemas.openxmlformats.org/officeDocument/2006/customXml" ds:itemID="{FC5AF00B-B13A-47D7-A3CE-3B7EC35BBAE5}"/>
</file>

<file path=customXml/itemProps4.xml><?xml version="1.0" encoding="utf-8"?>
<ds:datastoreItem xmlns:ds="http://schemas.openxmlformats.org/officeDocument/2006/customXml" ds:itemID="{78407401-4B62-4A2C-A6CC-E8104A068FC7}"/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1443</TotalTime>
  <Words>242</Words>
  <Application>Microsoft Macintosh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Black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Javier Gonzalez Velazquez - Alumno</dc:creator>
  <cp:lastModifiedBy>José Luis Alomía Zegarra</cp:lastModifiedBy>
  <cp:revision>194</cp:revision>
  <dcterms:created xsi:type="dcterms:W3CDTF">2020-01-20T22:04:18Z</dcterms:created>
  <dcterms:modified xsi:type="dcterms:W3CDTF">2020-03-08T00:44:04Z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0x010100AEFC40BC9CF8F044AD933AF9F6E8D43D</vt:lpwstr>
  </property>
  <property fmtid="{D5CDD505-2E9C-101B-9397-08002B2CF9AE}" pid="3" name="Order">
    <vt:r8>25000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0" name="_dlc_DocIdItemGuid">
    <vt:lpwstr>dcac33fd-f7fc-46f5-ac0d-d2eef8d64572</vt:lpwstr>
  </property>
</Properties>
</file>