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7048500" cy="9334500"/>
  <p:notesSz cx="6797675" cy="99282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29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8F8F8"/>
    <a:srgbClr val="C9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6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170" y="3366"/>
      </p:cViewPr>
      <p:guideLst>
        <p:guide orient="horz" pos="4029"/>
        <p:guide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-1695"/>
            <a:ext cx="294644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t" anchorCtr="0" compatLnSpc="1">
            <a:prstTxWarp prst="textNoShape">
              <a:avLst/>
            </a:prstTxWarp>
          </a:bodyPr>
          <a:lstStyle>
            <a:lvl1pPr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01" y="-1695"/>
            <a:ext cx="29448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t" anchorCtr="0" compatLnSpc="1">
            <a:prstTxWarp prst="textNoShape">
              <a:avLst/>
            </a:prstTxWarp>
          </a:bodyPr>
          <a:lstStyle>
            <a:lvl1pPr algn="r"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780"/>
            <a:ext cx="2946443" cy="49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b" anchorCtr="0" compatLnSpc="1">
            <a:prstTxWarp prst="textNoShape">
              <a:avLst/>
            </a:prstTxWarp>
          </a:bodyPr>
          <a:lstStyle>
            <a:lvl1pPr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01" y="9429780"/>
            <a:ext cx="2944875" cy="49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b" anchorCtr="0" compatLnSpc="1">
            <a:prstTxWarp prst="textNoShape">
              <a:avLst/>
            </a:prstTxWarp>
          </a:bodyPr>
          <a:lstStyle>
            <a:lvl1pPr algn="r" defTabSz="757613">
              <a:defRPr sz="1000" i="1"/>
            </a:lvl1pPr>
          </a:lstStyle>
          <a:p>
            <a:pPr>
              <a:defRPr/>
            </a:pPr>
            <a:fld id="{1793CCC1-ADB8-44A5-96F7-E6EA8836927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884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-1695"/>
            <a:ext cx="2946443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t" anchorCtr="0" compatLnSpc="1">
            <a:prstTxWarp prst="textNoShape">
              <a:avLst/>
            </a:prstTxWarp>
          </a:bodyPr>
          <a:lstStyle>
            <a:lvl1pPr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01" y="-1695"/>
            <a:ext cx="29448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t" anchorCtr="0" compatLnSpc="1">
            <a:prstTxWarp prst="textNoShape">
              <a:avLst/>
            </a:prstTxWarp>
          </a:bodyPr>
          <a:lstStyle>
            <a:lvl1pPr algn="r"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80"/>
            <a:ext cx="2946443" cy="49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b" anchorCtr="0" compatLnSpc="1">
            <a:prstTxWarp prst="textNoShape">
              <a:avLst/>
            </a:prstTxWarp>
          </a:bodyPr>
          <a:lstStyle>
            <a:lvl1pPr defTabSz="75761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01" y="9429780"/>
            <a:ext cx="2944875" cy="49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0" tIns="0" rIns="18940" bIns="0" numCol="1" anchor="b" anchorCtr="0" compatLnSpc="1">
            <a:prstTxWarp prst="textNoShape">
              <a:avLst/>
            </a:prstTxWarp>
          </a:bodyPr>
          <a:lstStyle>
            <a:lvl1pPr algn="r" defTabSz="757613">
              <a:defRPr sz="1000" i="1"/>
            </a:lvl1pPr>
          </a:lstStyle>
          <a:p>
            <a:pPr>
              <a:defRPr/>
            </a:pPr>
            <a:fld id="{168B2DEE-498B-49FB-8FDB-ECA4A65E24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4891"/>
            <a:ext cx="4984962" cy="446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editar el estilo del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41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46125"/>
            <a:ext cx="2806700" cy="3719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01020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56835"/>
            <a:fld id="{C78E2544-C832-4865-BFEF-DCBCF384A43A}" type="slidenum">
              <a:rPr lang="es-ES_tradnl" altLang="es-MX" smtClean="0"/>
              <a:pPr defTabSz="756835"/>
              <a:t>1</a:t>
            </a:fld>
            <a:endParaRPr lang="es-ES_tradnl" altLang="es-MX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405637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8638" y="2900363"/>
            <a:ext cx="5991225" cy="2000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57275" y="5289550"/>
            <a:ext cx="4933950" cy="23860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2A2B-F24B-410F-907C-BC5410CB487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A5F7-9121-48E7-99EE-81673A1BE88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22850" y="830263"/>
            <a:ext cx="1497013" cy="7467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28638" y="830263"/>
            <a:ext cx="4341812" cy="7467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33594-4777-4C96-97EC-CF3B8C5C26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DC53-0457-41A3-8FD0-FEFA57B8A2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213" y="5997575"/>
            <a:ext cx="5991225" cy="1854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7213" y="3956050"/>
            <a:ext cx="5991225" cy="2041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A5A6-5703-4D41-BB81-647D98E4A26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28638" y="2697163"/>
            <a:ext cx="2919412" cy="560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50" y="2697163"/>
            <a:ext cx="2919413" cy="560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6D710-2F0D-49B6-9450-34279EDA2D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425" y="373063"/>
            <a:ext cx="634365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2425" y="2089150"/>
            <a:ext cx="3114675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2425" y="2960688"/>
            <a:ext cx="3114675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579813" y="2089150"/>
            <a:ext cx="3116262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579813" y="2960688"/>
            <a:ext cx="3116262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9182-747E-4EEE-87EC-3933CC7DDC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BB9C-C39B-44E4-AEE2-4B7A25CDFD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B9649-D2D0-4FA1-B719-C2A25299B7D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425" y="371475"/>
            <a:ext cx="2319338" cy="158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55900" y="371475"/>
            <a:ext cx="3940175" cy="7967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2425" y="1952625"/>
            <a:ext cx="2319338" cy="6386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8A86-DCDB-47C6-BE5B-5E97311984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81125" y="6534150"/>
            <a:ext cx="4229100" cy="771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81125" y="833438"/>
            <a:ext cx="4229100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81125" y="7305675"/>
            <a:ext cx="4229100" cy="109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E7D-5180-4105-8AD0-078EF16314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2450" y="847725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5" rIns="92070" bIns="46035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7450" y="847725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5" rIns="92070" bIns="46035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48250" y="847725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0" tIns="46035" rIns="92070" bIns="46035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DC8BC4-71D2-4C43-AD4C-19EF10F38A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830263"/>
            <a:ext cx="59912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7" tIns="47622" rIns="93657" bIns="476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Haga clic para editar el estilo del título patrón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697163"/>
            <a:ext cx="59912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7" tIns="47622" rIns="93657" bIns="47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Haga clic para editar el estilo del texto del patrón</a:t>
            </a:r>
          </a:p>
          <a:p>
            <a:pPr lvl="1"/>
            <a:r>
              <a:rPr lang="es-ES_tradnl" altLang="es-MX" smtClean="0"/>
              <a:t>Segundo nivel</a:t>
            </a:r>
          </a:p>
          <a:p>
            <a:pPr lvl="2"/>
            <a:r>
              <a:rPr lang="es-ES_tradnl" altLang="es-MX" smtClean="0"/>
              <a:t>Tercer nivel</a:t>
            </a:r>
          </a:p>
          <a:p>
            <a:pPr lvl="3"/>
            <a:r>
              <a:rPr lang="es-ES_tradnl" altLang="es-MX" smtClean="0"/>
              <a:t>Cuarto nivel</a:t>
            </a:r>
          </a:p>
          <a:p>
            <a:pPr lvl="4"/>
            <a:r>
              <a:rPr lang="es-ES_tradnl" altLang="es-MX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57200"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914400"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371600"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828800" algn="ctr" defTabSz="7778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49250" indent="-349250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9051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900">
          <a:solidFill>
            <a:schemeClr val="tx1"/>
          </a:solidFill>
          <a:latin typeface="+mn-lt"/>
        </a:defRPr>
      </a:lvl2pPr>
      <a:lvl3pPr marL="1165225" indent="-231775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31950" indent="-234950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98675" indent="-23336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55875" indent="-23336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3013075" indent="-23336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70275" indent="-23336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927475" indent="-233363" algn="l" defTabSz="777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slp.gob.mx/aviso-de-privacidad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99516" y="820833"/>
            <a:ext cx="4444206" cy="5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         SOLICITUD </a:t>
            </a:r>
            <a:r>
              <a:rPr lang="es-ES_tradnl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PARA OBTENER EL </a:t>
            </a: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ESTÍMULO </a:t>
            </a:r>
            <a:r>
              <a:rPr lang="es-ES_tradnl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POR </a:t>
            </a: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ANTIGÜEDAD</a:t>
            </a:r>
          </a:p>
          <a:p>
            <a:pPr algn="ctr" defTabSz="762000">
              <a:defRPr/>
            </a:pP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PERSONAL DE APOYO Y ASISTENCIA A LA EDUCACIÓN </a:t>
            </a:r>
            <a:endParaRPr lang="es-ES_tradn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terata" pitchFamily="2" charset="0"/>
              <a:cs typeface="Arial" pitchFamily="34" charset="0"/>
            </a:endParaRPr>
          </a:p>
          <a:p>
            <a:pPr algn="ctr" defTabSz="762000">
              <a:defRPr/>
            </a:pPr>
            <a:r>
              <a:rPr lang="es-ES_tradnl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 PROMOCIÓN </a:t>
            </a:r>
            <a:r>
              <a:rPr lang="es-ES_tradnl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terata" pitchFamily="2" charset="0"/>
                <a:cs typeface="Arial" pitchFamily="34" charset="0"/>
              </a:rPr>
              <a:t>2024</a:t>
            </a:r>
            <a:endParaRPr lang="es-ES_tradn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terata" pitchFamily="2" charset="0"/>
              <a:cs typeface="Arial" pitchFamily="34" charset="0"/>
            </a:endParaRPr>
          </a:p>
        </p:txBody>
      </p:sp>
      <p:sp>
        <p:nvSpPr>
          <p:cNvPr id="2052" name="Rectangle 134"/>
          <p:cNvSpPr>
            <a:spLocks noChangeArrowheads="1"/>
          </p:cNvSpPr>
          <p:nvPr/>
        </p:nvSpPr>
        <p:spPr bwMode="auto">
          <a:xfrm>
            <a:off x="6203950" y="30163"/>
            <a:ext cx="762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1435" tIns="45718" rIns="91435" bIns="45718" anchor="ctr"/>
          <a:lstStyle/>
          <a:p>
            <a:pPr algn="ctr" defTabSz="762000"/>
            <a:r>
              <a:rPr lang="es-ES_tradnl" altLang="es-MX" sz="800" b="1" dirty="0">
                <a:latin typeface="Literata" pitchFamily="2" charset="0"/>
                <a:cs typeface="Times New Roman" pitchFamily="18" charset="0"/>
              </a:rPr>
              <a:t>Anexo 1</a:t>
            </a:r>
          </a:p>
        </p:txBody>
      </p:sp>
      <p:sp>
        <p:nvSpPr>
          <p:cNvPr id="2054" name="Rectangle 346"/>
          <p:cNvSpPr>
            <a:spLocks noChangeArrowheads="1"/>
          </p:cNvSpPr>
          <p:nvPr/>
        </p:nvSpPr>
        <p:spPr bwMode="auto">
          <a:xfrm>
            <a:off x="373063" y="2863850"/>
            <a:ext cx="723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NOMBRE:</a:t>
            </a:r>
          </a:p>
        </p:txBody>
      </p:sp>
      <p:sp>
        <p:nvSpPr>
          <p:cNvPr id="2055" name="Rectangle 347"/>
          <p:cNvSpPr>
            <a:spLocks noChangeArrowheads="1"/>
          </p:cNvSpPr>
          <p:nvPr/>
        </p:nvSpPr>
        <p:spPr bwMode="auto">
          <a:xfrm>
            <a:off x="1770063" y="3042542"/>
            <a:ext cx="3587510" cy="21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800" dirty="0">
                <a:solidFill>
                  <a:srgbClr val="000000"/>
                </a:solidFill>
                <a:latin typeface="Literata" pitchFamily="2" charset="0"/>
              </a:rPr>
              <a:t> </a:t>
            </a:r>
            <a:r>
              <a:rPr lang="es-ES_tradnl" altLang="es-MX" sz="7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(Primer Apellido)                                       (Segundo Apellido)                                           (Nombre(s))</a:t>
            </a:r>
          </a:p>
        </p:txBody>
      </p:sp>
      <p:sp>
        <p:nvSpPr>
          <p:cNvPr id="2056" name="Rectangle 348"/>
          <p:cNvSpPr>
            <a:spLocks noChangeArrowheads="1"/>
          </p:cNvSpPr>
          <p:nvPr/>
        </p:nvSpPr>
        <p:spPr bwMode="auto">
          <a:xfrm>
            <a:off x="387350" y="4549775"/>
            <a:ext cx="15843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DOMICILIO PARTICULAR:</a:t>
            </a:r>
          </a:p>
        </p:txBody>
      </p:sp>
      <p:sp>
        <p:nvSpPr>
          <p:cNvPr id="2058" name="Rectangle 350"/>
          <p:cNvSpPr>
            <a:spLocks noChangeArrowheads="1"/>
          </p:cNvSpPr>
          <p:nvPr/>
        </p:nvSpPr>
        <p:spPr bwMode="auto">
          <a:xfrm>
            <a:off x="1897063" y="4740275"/>
            <a:ext cx="4495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800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  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(Calle y No.)                                                                      (Colonia o Población)                                </a:t>
            </a:r>
          </a:p>
        </p:txBody>
      </p:sp>
      <p:sp>
        <p:nvSpPr>
          <p:cNvPr id="2059" name="Rectangle 351"/>
          <p:cNvSpPr>
            <a:spLocks noChangeArrowheads="1"/>
          </p:cNvSpPr>
          <p:nvPr/>
        </p:nvSpPr>
        <p:spPr bwMode="auto">
          <a:xfrm>
            <a:off x="749300" y="5094288"/>
            <a:ext cx="57769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800" dirty="0" smtClean="0">
                <a:solidFill>
                  <a:srgbClr val="000000"/>
                </a:solidFill>
                <a:latin typeface="Literata" pitchFamily="2" charset="0"/>
                <a:cs typeface="Leelawadee UI" panose="020B0502040204020203" pitchFamily="34" charset="-34"/>
              </a:rPr>
              <a:t>       </a:t>
            </a:r>
            <a:r>
              <a:rPr lang="es-ES_tradnl" sz="700" i="1" dirty="0" smtClean="0">
                <a:solidFill>
                  <a:srgbClr val="000000"/>
                </a:solidFill>
                <a:latin typeface="Literata" pitchFamily="2" charset="0"/>
                <a:cs typeface="Leelawadee UI" panose="020B0502040204020203" pitchFamily="34" charset="-34"/>
              </a:rPr>
              <a:t>(Delegación o Municipio)                          ( Entidad Federativa)                     (Código Postal)             (Clave LADA)         (Teléfono)</a:t>
            </a:r>
            <a:endParaRPr lang="es-ES_tradnl" sz="700" i="1" dirty="0">
              <a:solidFill>
                <a:srgbClr val="000000"/>
              </a:solidFill>
              <a:latin typeface="Literata" pitchFamily="2" charset="0"/>
              <a:cs typeface="Leelawadee UI" panose="020B0502040204020203" pitchFamily="34" charset="-34"/>
            </a:endParaRPr>
          </a:p>
        </p:txBody>
      </p:sp>
      <p:sp>
        <p:nvSpPr>
          <p:cNvPr id="3" name="Line 366"/>
          <p:cNvSpPr>
            <a:spLocks noChangeShapeType="1"/>
          </p:cNvSpPr>
          <p:nvPr/>
        </p:nvSpPr>
        <p:spPr bwMode="auto">
          <a:xfrm>
            <a:off x="1073523" y="3038702"/>
            <a:ext cx="53498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60" name="Line 367"/>
          <p:cNvSpPr>
            <a:spLocks noChangeShapeType="1"/>
          </p:cNvSpPr>
          <p:nvPr/>
        </p:nvSpPr>
        <p:spPr bwMode="auto">
          <a:xfrm>
            <a:off x="2097088" y="4757738"/>
            <a:ext cx="441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61" name="Line 368"/>
          <p:cNvSpPr>
            <a:spLocks noChangeShapeType="1"/>
          </p:cNvSpPr>
          <p:nvPr/>
        </p:nvSpPr>
        <p:spPr bwMode="auto">
          <a:xfrm>
            <a:off x="496888" y="5114925"/>
            <a:ext cx="6019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62" name="Line 369"/>
          <p:cNvSpPr>
            <a:spLocks noChangeShapeType="1"/>
          </p:cNvSpPr>
          <p:nvPr/>
        </p:nvSpPr>
        <p:spPr bwMode="auto">
          <a:xfrm flipH="1">
            <a:off x="2325688" y="52482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63" name="Rectangle 371"/>
          <p:cNvSpPr>
            <a:spLocks noChangeArrowheads="1"/>
          </p:cNvSpPr>
          <p:nvPr/>
        </p:nvSpPr>
        <p:spPr bwMode="auto">
          <a:xfrm>
            <a:off x="377825" y="5302250"/>
            <a:ext cx="1391396" cy="2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CENTRO DE TRABAJO</a:t>
            </a:r>
            <a:r>
              <a:rPr lang="es-ES_tradnl" altLang="es-MX" sz="10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:</a:t>
            </a:r>
          </a:p>
        </p:txBody>
      </p:sp>
      <p:sp>
        <p:nvSpPr>
          <p:cNvPr id="2065" name="Rectangle 372"/>
          <p:cNvSpPr>
            <a:spLocks noChangeArrowheads="1"/>
          </p:cNvSpPr>
          <p:nvPr/>
        </p:nvSpPr>
        <p:spPr bwMode="auto">
          <a:xfrm>
            <a:off x="2020888" y="5445125"/>
            <a:ext cx="3519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   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(Clave)                                                                   (Denominación)                 </a:t>
            </a:r>
          </a:p>
        </p:txBody>
      </p:sp>
      <p:sp>
        <p:nvSpPr>
          <p:cNvPr id="4" name="Line 373"/>
          <p:cNvSpPr>
            <a:spLocks noChangeShapeType="1"/>
          </p:cNvSpPr>
          <p:nvPr/>
        </p:nvSpPr>
        <p:spPr bwMode="auto">
          <a:xfrm>
            <a:off x="1868488" y="5449888"/>
            <a:ext cx="4667250" cy="333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66" name="Text Box 401"/>
          <p:cNvSpPr txBox="1">
            <a:spLocks noChangeArrowheads="1"/>
          </p:cNvSpPr>
          <p:nvPr/>
        </p:nvSpPr>
        <p:spPr bwMode="auto">
          <a:xfrm>
            <a:off x="381000" y="2428875"/>
            <a:ext cx="6118225" cy="369888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435" tIns="45718" rIns="91435" bIns="45718">
            <a:spAutoFit/>
          </a:bodyPr>
          <a:lstStyle/>
          <a:p>
            <a:pPr algn="just" defTabSz="762000"/>
            <a:r>
              <a:rPr lang="es-ES" altLang="es-MX" sz="900" b="1" dirty="0">
                <a:latin typeface="Literata" pitchFamily="2" charset="0"/>
                <a:cs typeface="Arial" charset="0"/>
              </a:rPr>
              <a:t>Favor anotar su nombre como aparece en su acta de nacimiento, utilizando para ello mayúsculas y minúsculas con acentos a fin de emitir el diploma apropiadamente.</a:t>
            </a:r>
          </a:p>
        </p:txBody>
      </p:sp>
      <p:sp>
        <p:nvSpPr>
          <p:cNvPr id="2067" name="Rectangle 402"/>
          <p:cNvSpPr>
            <a:spLocks noChangeArrowheads="1"/>
          </p:cNvSpPr>
          <p:nvPr/>
        </p:nvSpPr>
        <p:spPr bwMode="auto">
          <a:xfrm>
            <a:off x="460375" y="1803400"/>
            <a:ext cx="6056313" cy="850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2068" name="Rectangle 404"/>
          <p:cNvSpPr>
            <a:spLocks noChangeArrowheads="1"/>
          </p:cNvSpPr>
          <p:nvPr/>
        </p:nvSpPr>
        <p:spPr bwMode="auto">
          <a:xfrm>
            <a:off x="420688" y="6569075"/>
            <a:ext cx="5991225" cy="2317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PLAZA QUE OSTENTA ACTUALMENTE</a:t>
            </a:r>
            <a:r>
              <a:rPr lang="es-ES_tradnl" altLang="es-MX" sz="900" b="1" i="1" dirty="0">
                <a:latin typeface="Literata" pitchFamily="2" charset="0"/>
                <a:cs typeface="Arial" charset="0"/>
              </a:rPr>
              <a:t>:</a:t>
            </a:r>
          </a:p>
        </p:txBody>
      </p:sp>
      <p:sp>
        <p:nvSpPr>
          <p:cNvPr id="2069" name="Text Box 408"/>
          <p:cNvSpPr txBox="1">
            <a:spLocks noChangeArrowheads="1"/>
          </p:cNvSpPr>
          <p:nvPr/>
        </p:nvSpPr>
        <p:spPr bwMode="auto">
          <a:xfrm>
            <a:off x="3035300" y="6799263"/>
            <a:ext cx="11366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5" tIns="45718" rIns="91435" bIns="45718">
            <a:spAutoFit/>
          </a:bodyPr>
          <a:lstStyle/>
          <a:p>
            <a:pPr defTabSz="762000"/>
            <a:endParaRPr lang="es-ES" altLang="es-MX" b="1">
              <a:latin typeface="Literata" pitchFamily="2" charset="0"/>
            </a:endParaRPr>
          </a:p>
        </p:txBody>
      </p:sp>
      <p:sp>
        <p:nvSpPr>
          <p:cNvPr id="2070" name="Rectangle 594"/>
          <p:cNvSpPr>
            <a:spLocks noChangeArrowheads="1"/>
          </p:cNvSpPr>
          <p:nvPr/>
        </p:nvSpPr>
        <p:spPr bwMode="auto">
          <a:xfrm>
            <a:off x="358775" y="2232025"/>
            <a:ext cx="3505200" cy="24685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2070" tIns="46035" rIns="92070" bIns="46035">
            <a:spAutoFit/>
          </a:bodyPr>
          <a:lstStyle/>
          <a:p>
            <a:pPr defTabSz="762000"/>
            <a:r>
              <a:rPr lang="es-ES_tradnl" altLang="es-MX" sz="1000" b="1" dirty="0">
                <a:latin typeface="Literata" pitchFamily="2" charset="0"/>
                <a:cs typeface="Arial" charset="0"/>
              </a:rPr>
              <a:t>DATOS GENERALES DEL SOLICITANTE:</a:t>
            </a:r>
          </a:p>
        </p:txBody>
      </p:sp>
      <p:sp>
        <p:nvSpPr>
          <p:cNvPr id="2074" name="Rectangle 370"/>
          <p:cNvSpPr>
            <a:spLocks noChangeArrowheads="1"/>
          </p:cNvSpPr>
          <p:nvPr/>
        </p:nvSpPr>
        <p:spPr bwMode="auto">
          <a:xfrm>
            <a:off x="430213" y="5829300"/>
            <a:ext cx="6172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                                                       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(Calle y No. )                                                                                              (Colonia o Población) </a:t>
            </a:r>
          </a:p>
        </p:txBody>
      </p:sp>
      <p:sp>
        <p:nvSpPr>
          <p:cNvPr id="5" name="Line 374"/>
          <p:cNvSpPr>
            <a:spLocks noChangeShapeType="1"/>
          </p:cNvSpPr>
          <p:nvPr/>
        </p:nvSpPr>
        <p:spPr bwMode="auto">
          <a:xfrm>
            <a:off x="1847850" y="5843588"/>
            <a:ext cx="46783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75" name="Rectangle 348"/>
          <p:cNvSpPr>
            <a:spLocks noChangeArrowheads="1"/>
          </p:cNvSpPr>
          <p:nvPr/>
        </p:nvSpPr>
        <p:spPr bwMode="auto">
          <a:xfrm>
            <a:off x="354013" y="4298950"/>
            <a:ext cx="1498798" cy="23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CORREO ELECTRÓNICO:</a:t>
            </a:r>
            <a:endParaRPr lang="es-ES_tradnl" altLang="es-MX" sz="900" i="1" dirty="0">
              <a:solidFill>
                <a:srgbClr val="000000"/>
              </a:solidFill>
              <a:latin typeface="Literata" pitchFamily="2" charset="0"/>
              <a:cs typeface="Arial" charset="0"/>
            </a:endParaRPr>
          </a:p>
        </p:txBody>
      </p:sp>
      <p:sp>
        <p:nvSpPr>
          <p:cNvPr id="2076" name="Rectangle 350"/>
          <p:cNvSpPr>
            <a:spLocks noChangeArrowheads="1"/>
          </p:cNvSpPr>
          <p:nvPr/>
        </p:nvSpPr>
        <p:spPr bwMode="auto">
          <a:xfrm>
            <a:off x="2024063" y="4200525"/>
            <a:ext cx="449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0" tIns="46035" rIns="92070" bIns="46035">
            <a:spAutoFit/>
          </a:bodyPr>
          <a:lstStyle/>
          <a:p>
            <a:pPr defTabSz="762000"/>
            <a:r>
              <a:rPr lang="es-ES_tradnl" altLang="es-MX" sz="800">
                <a:solidFill>
                  <a:srgbClr val="000000"/>
                </a:solidFill>
                <a:latin typeface="Literata" pitchFamily="2" charset="0"/>
              </a:rPr>
              <a:t>         </a:t>
            </a:r>
            <a:endParaRPr lang="es-ES_tradnl" altLang="es-MX" sz="700">
              <a:solidFill>
                <a:srgbClr val="000000"/>
              </a:solidFill>
              <a:latin typeface="Literata" pitchFamily="2" charset="0"/>
            </a:endParaRPr>
          </a:p>
        </p:txBody>
      </p:sp>
      <p:sp>
        <p:nvSpPr>
          <p:cNvPr id="2077" name="Line 367"/>
          <p:cNvSpPr>
            <a:spLocks noChangeShapeType="1"/>
          </p:cNvSpPr>
          <p:nvPr/>
        </p:nvSpPr>
        <p:spPr bwMode="auto">
          <a:xfrm>
            <a:off x="2071688" y="4505325"/>
            <a:ext cx="441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78" name="Rectangle 349"/>
          <p:cNvSpPr>
            <a:spLocks noChangeArrowheads="1"/>
          </p:cNvSpPr>
          <p:nvPr/>
        </p:nvSpPr>
        <p:spPr bwMode="auto">
          <a:xfrm>
            <a:off x="442913" y="5886450"/>
            <a:ext cx="498524" cy="21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800" b="1">
                <a:solidFill>
                  <a:srgbClr val="000000"/>
                </a:solidFill>
                <a:latin typeface="Literata" pitchFamily="2" charset="0"/>
              </a:rPr>
              <a:t>               </a:t>
            </a:r>
          </a:p>
        </p:txBody>
      </p:sp>
      <p:sp>
        <p:nvSpPr>
          <p:cNvPr id="2085" name="Rectangle 351"/>
          <p:cNvSpPr>
            <a:spLocks noChangeArrowheads="1"/>
          </p:cNvSpPr>
          <p:nvPr/>
        </p:nvSpPr>
        <p:spPr bwMode="auto">
          <a:xfrm>
            <a:off x="766763" y="6197600"/>
            <a:ext cx="57769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      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</a:rPr>
              <a:t>(Delegación o Municipio)                          ( Entidad Federativa)                     (Código Postal)             (Clave LADA)         (Teléfono)</a:t>
            </a:r>
          </a:p>
        </p:txBody>
      </p:sp>
      <p:sp>
        <p:nvSpPr>
          <p:cNvPr id="2080" name="Line 368"/>
          <p:cNvSpPr>
            <a:spLocks noChangeShapeType="1"/>
          </p:cNvSpPr>
          <p:nvPr/>
        </p:nvSpPr>
        <p:spPr bwMode="auto">
          <a:xfrm>
            <a:off x="514350" y="6218238"/>
            <a:ext cx="6019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88" name="Rectangle 372"/>
          <p:cNvSpPr>
            <a:spLocks noChangeArrowheads="1"/>
          </p:cNvSpPr>
          <p:nvPr/>
        </p:nvSpPr>
        <p:spPr bwMode="auto">
          <a:xfrm>
            <a:off x="466725" y="7081838"/>
            <a:ext cx="613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	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</a:rPr>
              <a:t>(Denominación)     				                                                                          </a:t>
            </a:r>
          </a:p>
        </p:txBody>
      </p:sp>
      <p:sp>
        <p:nvSpPr>
          <p:cNvPr id="2082" name="Line 373"/>
          <p:cNvSpPr>
            <a:spLocks noChangeShapeType="1"/>
          </p:cNvSpPr>
          <p:nvPr/>
        </p:nvSpPr>
        <p:spPr bwMode="auto">
          <a:xfrm>
            <a:off x="466725" y="7094538"/>
            <a:ext cx="6135688" cy="95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83" name="Line 373"/>
          <p:cNvSpPr>
            <a:spLocks noChangeShapeType="1"/>
          </p:cNvSpPr>
          <p:nvPr/>
        </p:nvSpPr>
        <p:spPr bwMode="auto">
          <a:xfrm>
            <a:off x="2917825" y="6731000"/>
            <a:ext cx="36703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91" name="Rectangle 372"/>
          <p:cNvSpPr>
            <a:spLocks noChangeArrowheads="1"/>
          </p:cNvSpPr>
          <p:nvPr/>
        </p:nvSpPr>
        <p:spPr bwMode="auto">
          <a:xfrm>
            <a:off x="3506788" y="6699250"/>
            <a:ext cx="1995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   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</a:rPr>
              <a:t>(Clave)</a:t>
            </a:r>
          </a:p>
        </p:txBody>
      </p:sp>
      <p:sp>
        <p:nvSpPr>
          <p:cNvPr id="2089" name="Rectangle 404"/>
          <p:cNvSpPr>
            <a:spLocks noChangeArrowheads="1"/>
          </p:cNvSpPr>
          <p:nvPr/>
        </p:nvSpPr>
        <p:spPr bwMode="auto">
          <a:xfrm>
            <a:off x="473075" y="7526338"/>
            <a:ext cx="6086475" cy="59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indent="712788" defTabSz="762000">
              <a:lnSpc>
                <a:spcPct val="150000"/>
              </a:lnSpc>
              <a:defRPr/>
            </a:pPr>
            <a:r>
              <a:rPr lang="es-ES_tradnl" sz="900" b="1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Nivel de la plaza que ostenta</a:t>
            </a:r>
            <a:r>
              <a:rPr lang="es-ES_tradnl" sz="900" b="1" i="1" dirty="0">
                <a:latin typeface="Literata" pitchFamily="2" charset="0"/>
                <a:cs typeface="Arial" charset="0"/>
              </a:rPr>
              <a:t>:	</a:t>
            </a:r>
            <a:endParaRPr lang="es-ES_tradnl" sz="1200" b="1" i="1" dirty="0">
              <a:latin typeface="Literata" pitchFamily="2" charset="0"/>
              <a:cs typeface="Arial" charset="0"/>
            </a:endParaRPr>
          </a:p>
          <a:p>
            <a:pPr indent="712788" defTabSz="762000">
              <a:lnSpc>
                <a:spcPts val="700"/>
              </a:lnSpc>
              <a:defRPr/>
            </a:pPr>
            <a:r>
              <a:rPr lang="es-ES_tradnl" sz="600" b="1" i="1" dirty="0">
                <a:latin typeface="Literata" pitchFamily="2" charset="0"/>
                <a:cs typeface="Arial" charset="0"/>
              </a:rPr>
              <a:t>	</a:t>
            </a:r>
            <a:r>
              <a:rPr lang="es-ES_tradnl" sz="900" b="1" i="1" dirty="0">
                <a:latin typeface="Literata" pitchFamily="2" charset="0"/>
                <a:cs typeface="Arial" charset="0"/>
              </a:rPr>
              <a:t>		</a:t>
            </a:r>
          </a:p>
          <a:p>
            <a:pPr indent="712788" defTabSz="762000">
              <a:lnSpc>
                <a:spcPct val="150000"/>
              </a:lnSpc>
              <a:defRPr/>
            </a:pPr>
            <a:r>
              <a:rPr lang="es-ES_tradnl" sz="900" b="1" i="1" dirty="0">
                <a:latin typeface="Literata" pitchFamily="2" charset="0"/>
                <a:cs typeface="Arial" charset="0"/>
              </a:rPr>
              <a:t>Fecha de ingreso a la Secretaría de Educación Pública:</a:t>
            </a:r>
            <a:endParaRPr lang="es-ES_tradnl" sz="900" i="1" dirty="0">
              <a:solidFill>
                <a:srgbClr val="000000"/>
              </a:solidFill>
              <a:latin typeface="Literata" pitchFamily="2" charset="0"/>
              <a:cs typeface="Arial" charset="0"/>
            </a:endParaRPr>
          </a:p>
        </p:txBody>
      </p:sp>
      <p:sp>
        <p:nvSpPr>
          <p:cNvPr id="2086" name="Line 373"/>
          <p:cNvSpPr>
            <a:spLocks noChangeShapeType="1"/>
          </p:cNvSpPr>
          <p:nvPr/>
        </p:nvSpPr>
        <p:spPr bwMode="auto">
          <a:xfrm>
            <a:off x="2887663" y="7696200"/>
            <a:ext cx="30353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094" name="Rectangle 372"/>
          <p:cNvSpPr>
            <a:spLocks noChangeArrowheads="1"/>
          </p:cNvSpPr>
          <p:nvPr/>
        </p:nvSpPr>
        <p:spPr bwMode="auto">
          <a:xfrm>
            <a:off x="2660650" y="7834313"/>
            <a:ext cx="1563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800" dirty="0">
                <a:solidFill>
                  <a:srgbClr val="000000"/>
                </a:solidFill>
                <a:latin typeface="Literata" pitchFamily="2" charset="0"/>
              </a:rPr>
              <a:t> </a:t>
            </a:r>
            <a:endParaRPr lang="es-ES_tradnl" sz="600" i="1" dirty="0">
              <a:solidFill>
                <a:srgbClr val="000000"/>
              </a:solidFill>
              <a:latin typeface="Literata" pitchFamily="2" charset="0"/>
            </a:endParaRPr>
          </a:p>
        </p:txBody>
      </p:sp>
      <p:sp>
        <p:nvSpPr>
          <p:cNvPr id="6" name="Rectangle 348"/>
          <p:cNvSpPr>
            <a:spLocks noChangeArrowheads="1"/>
          </p:cNvSpPr>
          <p:nvPr/>
        </p:nvSpPr>
        <p:spPr bwMode="auto">
          <a:xfrm>
            <a:off x="377825" y="5661025"/>
            <a:ext cx="13271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DOMICILIO DEL C.T.:</a:t>
            </a:r>
          </a:p>
        </p:txBody>
      </p:sp>
      <p:sp>
        <p:nvSpPr>
          <p:cNvPr id="7" name="Rectangle 552"/>
          <p:cNvSpPr>
            <a:spLocks noChangeArrowheads="1"/>
          </p:cNvSpPr>
          <p:nvPr/>
        </p:nvSpPr>
        <p:spPr bwMode="auto">
          <a:xfrm>
            <a:off x="392113" y="3408363"/>
            <a:ext cx="799889" cy="23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FILIACIÓN:</a:t>
            </a:r>
          </a:p>
        </p:txBody>
      </p:sp>
      <p:sp>
        <p:nvSpPr>
          <p:cNvPr id="2103" name="Rectangle 567"/>
          <p:cNvSpPr>
            <a:spLocks noChangeArrowheads="1"/>
          </p:cNvSpPr>
          <p:nvPr/>
        </p:nvSpPr>
        <p:spPr bwMode="auto">
          <a:xfrm>
            <a:off x="403225" y="3678238"/>
            <a:ext cx="5445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CURP:</a:t>
            </a:r>
          </a:p>
        </p:txBody>
      </p:sp>
      <p:sp>
        <p:nvSpPr>
          <p:cNvPr id="2121" name="Line 369"/>
          <p:cNvSpPr>
            <a:spLocks noChangeShapeType="1"/>
          </p:cNvSpPr>
          <p:nvPr/>
        </p:nvSpPr>
        <p:spPr bwMode="auto">
          <a:xfrm flipH="1">
            <a:off x="2152650" y="342265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2122" name="88 Rectángulo"/>
          <p:cNvSpPr>
            <a:spLocks noChangeArrowheads="1"/>
          </p:cNvSpPr>
          <p:nvPr/>
        </p:nvSpPr>
        <p:spPr bwMode="auto">
          <a:xfrm>
            <a:off x="439738" y="7421563"/>
            <a:ext cx="6119812" cy="871537"/>
          </a:xfrm>
          <a:prstGeom prst="rect">
            <a:avLst/>
          </a:prstGeom>
          <a:noFill/>
          <a:ln w="3175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s-MX" altLang="es-MX">
              <a:latin typeface="Literata" pitchFamily="2" charset="0"/>
            </a:endParaRPr>
          </a:p>
        </p:txBody>
      </p:sp>
      <p:sp>
        <p:nvSpPr>
          <p:cNvPr id="90" name="Rectangle 9"/>
          <p:cNvSpPr>
            <a:spLocks noChangeArrowheads="1"/>
          </p:cNvSpPr>
          <p:nvPr/>
        </p:nvSpPr>
        <p:spPr bwMode="auto">
          <a:xfrm>
            <a:off x="350838" y="1344613"/>
            <a:ext cx="2057400" cy="26006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89915" tIns="44957" rIns="89915" bIns="44957">
            <a:spAutoFit/>
          </a:bodyPr>
          <a:lstStyle/>
          <a:p>
            <a:pPr defTabSz="744538">
              <a:defRPr/>
            </a:pPr>
            <a:r>
              <a:rPr lang="es-ES_tradnl" b="1" dirty="0">
                <a:latin typeface="Literata" pitchFamily="2" charset="0"/>
                <a:cs typeface="Arial" charset="0"/>
              </a:rPr>
              <a:t>ESTÍMULO SOLICITADO</a:t>
            </a:r>
            <a:r>
              <a:rPr lang="es-ES_tradnl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terata" pitchFamily="2" charset="0"/>
              </a:rPr>
              <a:t>:</a:t>
            </a:r>
          </a:p>
        </p:txBody>
      </p:sp>
      <p:sp>
        <p:nvSpPr>
          <p:cNvPr id="97" name="Rectangle 372"/>
          <p:cNvSpPr>
            <a:spLocks noChangeArrowheads="1"/>
          </p:cNvSpPr>
          <p:nvPr/>
        </p:nvSpPr>
        <p:spPr bwMode="auto">
          <a:xfrm>
            <a:off x="297712" y="1538288"/>
            <a:ext cx="6475228" cy="55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035" rIns="92070" bIns="46035">
            <a:spAutoFit/>
          </a:bodyPr>
          <a:lstStyle/>
          <a:p>
            <a:pPr defTabSz="762000">
              <a:lnSpc>
                <a:spcPct val="150000"/>
              </a:lnSpc>
              <a:tabLst>
                <a:tab pos="1169988" algn="l"/>
              </a:tabLst>
              <a:defRPr/>
            </a:pPr>
            <a:r>
              <a:rPr lang="es-ES_tradnl" sz="10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10 AÑOS 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</a:t>
            </a:r>
            <a:r>
              <a:rPr lang="es-ES_tradnl" sz="10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)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15  </a:t>
            </a:r>
            <a:r>
              <a:rPr lang="es-ES_tradnl" sz="10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AÑOS	</a:t>
            </a:r>
            <a:r>
              <a:rPr lang="es-ES_tradnl" sz="10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20 </a:t>
            </a:r>
            <a:r>
              <a:rPr lang="es-ES_tradnl" sz="10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AÑOS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</a:t>
            </a:r>
            <a:r>
              <a:rPr lang="es-ES_tradnl" sz="10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   (         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25 </a:t>
            </a:r>
            <a:r>
              <a:rPr lang="es-ES_tradnl" sz="10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AÑOS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 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 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30 AÑOS </a:t>
            </a:r>
          </a:p>
          <a:p>
            <a:pPr defTabSz="762000">
              <a:lnSpc>
                <a:spcPct val="150000"/>
              </a:lnSpc>
              <a:tabLst>
                <a:tab pos="1169988" algn="l"/>
              </a:tabLst>
              <a:defRPr/>
            </a:pP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)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35 AÑOS</a:t>
            </a:r>
            <a:r>
              <a:rPr lang="es-ES_tradnl" sz="10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(       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40 AÑOS           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 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45 </a:t>
            </a:r>
            <a:r>
              <a:rPr lang="es-ES_tradnl" sz="10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AÑOS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           </a:t>
            </a:r>
            <a:r>
              <a:rPr lang="es-ES_tradnl" sz="10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(         )  </a:t>
            </a:r>
            <a:r>
              <a:rPr lang="es-ES_tradnl" sz="1000" b="1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50 </a:t>
            </a:r>
            <a:r>
              <a:rPr lang="es-ES_tradnl" sz="10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AÑOS </a:t>
            </a:r>
          </a:p>
        </p:txBody>
      </p:sp>
      <p:sp>
        <p:nvSpPr>
          <p:cNvPr id="2125" name="88 Rectángulo"/>
          <p:cNvSpPr>
            <a:spLocks noChangeArrowheads="1"/>
          </p:cNvSpPr>
          <p:nvPr/>
        </p:nvSpPr>
        <p:spPr bwMode="auto">
          <a:xfrm>
            <a:off x="233916" y="1552576"/>
            <a:ext cx="6368497" cy="619124"/>
          </a:xfrm>
          <a:prstGeom prst="rect">
            <a:avLst/>
          </a:prstGeom>
          <a:noFill/>
          <a:ln w="3175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2126" name="Line 373"/>
          <p:cNvSpPr>
            <a:spLocks noChangeShapeType="1"/>
          </p:cNvSpPr>
          <p:nvPr/>
        </p:nvSpPr>
        <p:spPr bwMode="auto">
          <a:xfrm>
            <a:off x="4056063" y="8061325"/>
            <a:ext cx="18669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>
              <a:latin typeface="Literata" pitchFamily="2" charset="0"/>
            </a:endParaRPr>
          </a:p>
        </p:txBody>
      </p:sp>
      <p:sp>
        <p:nvSpPr>
          <p:cNvPr id="112" name="Rectangle 372"/>
          <p:cNvSpPr>
            <a:spLocks noChangeArrowheads="1"/>
          </p:cNvSpPr>
          <p:nvPr/>
        </p:nvSpPr>
        <p:spPr bwMode="auto">
          <a:xfrm>
            <a:off x="4224338" y="8008938"/>
            <a:ext cx="15636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800" dirty="0">
                <a:solidFill>
                  <a:srgbClr val="000000"/>
                </a:solidFill>
                <a:latin typeface="Literata" pitchFamily="2" charset="0"/>
              </a:rPr>
              <a:t> </a:t>
            </a:r>
            <a:r>
              <a:rPr lang="es-ES_tradnl" sz="700" i="1" dirty="0">
                <a:solidFill>
                  <a:srgbClr val="000000"/>
                </a:solidFill>
                <a:latin typeface="Literata" pitchFamily="2" charset="0"/>
              </a:rPr>
              <a:t>(Día / Mes / Año)</a:t>
            </a:r>
            <a:endParaRPr lang="es-ES_tradnl" sz="600" i="1" dirty="0">
              <a:solidFill>
                <a:srgbClr val="000000"/>
              </a:solidFill>
              <a:latin typeface="Literata" pitchFamily="2" charset="0"/>
            </a:endParaRPr>
          </a:p>
        </p:txBody>
      </p:sp>
      <p:sp>
        <p:nvSpPr>
          <p:cNvPr id="82" name="Rectangle 348"/>
          <p:cNvSpPr>
            <a:spLocks noChangeArrowheads="1"/>
          </p:cNvSpPr>
          <p:nvPr/>
        </p:nvSpPr>
        <p:spPr bwMode="auto">
          <a:xfrm>
            <a:off x="354013" y="3927475"/>
            <a:ext cx="3238056" cy="38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endParaRPr lang="es-ES_tradnl" altLang="es-MX" sz="900" i="1" dirty="0" smtClean="0">
              <a:solidFill>
                <a:srgbClr val="000000"/>
              </a:solidFill>
              <a:latin typeface="Literata" pitchFamily="2" charset="0"/>
              <a:cs typeface="Arial" charset="0"/>
            </a:endParaRPr>
          </a:p>
          <a:p>
            <a:pPr defTabSz="762000"/>
            <a:r>
              <a:rPr lang="es-ES_tradnl" altLang="es-MX" sz="900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EDAD AL INGRESAR AL SERVICIO</a:t>
            </a:r>
            <a:r>
              <a:rPr lang="es-ES_tradnl" altLang="es-MX" sz="1000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:___________________</a:t>
            </a:r>
            <a:endParaRPr lang="es-ES_tradnl" altLang="es-MX" sz="1000" i="1" dirty="0">
              <a:solidFill>
                <a:srgbClr val="000000"/>
              </a:solidFill>
              <a:latin typeface="Literata" pitchFamily="2" charset="0"/>
              <a:cs typeface="Arial" charset="0"/>
            </a:endParaRPr>
          </a:p>
        </p:txBody>
      </p:sp>
      <p:sp>
        <p:nvSpPr>
          <p:cNvPr id="83" name="Rectangle 348"/>
          <p:cNvSpPr>
            <a:spLocks noChangeArrowheads="1"/>
          </p:cNvSpPr>
          <p:nvPr/>
        </p:nvSpPr>
        <p:spPr bwMode="auto">
          <a:xfrm>
            <a:off x="3535363" y="4070350"/>
            <a:ext cx="2755552" cy="23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0" tIns="46035" rIns="92070" bIns="46035">
            <a:spAutoFit/>
          </a:bodyPr>
          <a:lstStyle/>
          <a:p>
            <a:pPr defTabSz="762000"/>
            <a:r>
              <a:rPr lang="es-ES_tradnl" altLang="es-MX" sz="900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EDAD AL </a:t>
            </a:r>
            <a:r>
              <a:rPr lang="es-ES_tradnl" altLang="es-MX" sz="900" b="1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15</a:t>
            </a:r>
            <a:r>
              <a:rPr lang="es-ES_tradnl" altLang="es-MX" sz="900" i="1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 DE JULIO:________________________</a:t>
            </a:r>
            <a:endParaRPr lang="es-ES_tradnl" altLang="es-MX" sz="1000" i="1" dirty="0">
              <a:solidFill>
                <a:srgbClr val="000000"/>
              </a:solidFill>
              <a:latin typeface="Literata" pitchFamily="2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16175" y="8422239"/>
            <a:ext cx="2379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0"/>
              </a:spcBef>
              <a:spcAft>
                <a:spcPts val="0"/>
              </a:spcAft>
            </a:pPr>
            <a:r>
              <a:rPr lang="es-MX" sz="1400" b="1" dirty="0">
                <a:latin typeface="Literata" pitchFamily="2" charset="0"/>
                <a:ea typeface="Calibri"/>
                <a:cs typeface="Arial"/>
              </a:rPr>
              <a:t>Este Trámite es gratuito</a:t>
            </a:r>
            <a:endParaRPr lang="es-MX" sz="1000" dirty="0">
              <a:latin typeface="Literata" pitchFamily="2" charset="0"/>
              <a:ea typeface="Calibri"/>
              <a:cs typeface="Times New Roman"/>
            </a:endParaRPr>
          </a:p>
          <a:p>
            <a:r>
              <a:rPr lang="es-ES_tradnl" altLang="es-MX" sz="1400" dirty="0" smtClean="0">
                <a:solidFill>
                  <a:srgbClr val="000000"/>
                </a:solidFill>
                <a:latin typeface="Literata" pitchFamily="2" charset="0"/>
                <a:cs typeface="Arial" charset="0"/>
              </a:rPr>
              <a:t> </a:t>
            </a:r>
            <a:endParaRPr lang="es-MX" sz="1400" dirty="0">
              <a:latin typeface="Literata" pitchFamily="2" charset="0"/>
            </a:endParaRPr>
          </a:p>
        </p:txBody>
      </p:sp>
      <p:pic>
        <p:nvPicPr>
          <p:cNvPr id="91" name="Picture 2" descr="estado-sege-snt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4"/>
          <a:stretch/>
        </p:blipFill>
        <p:spPr bwMode="auto">
          <a:xfrm>
            <a:off x="2004220" y="119461"/>
            <a:ext cx="3586956" cy="66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" name="9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26976"/>
              </p:ext>
            </p:extLst>
          </p:nvPr>
        </p:nvGraphicFramePr>
        <p:xfrm>
          <a:off x="1179512" y="3338677"/>
          <a:ext cx="4699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62"/>
                <a:gridCol w="339287"/>
                <a:gridCol w="383637"/>
                <a:gridCol w="361462"/>
                <a:gridCol w="361462"/>
                <a:gridCol w="361462"/>
                <a:gridCol w="361462"/>
                <a:gridCol w="361462"/>
                <a:gridCol w="361462"/>
                <a:gridCol w="361462"/>
                <a:gridCol w="361462"/>
                <a:gridCol w="361462"/>
                <a:gridCol w="361462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" name="Rectangle 99"/>
          <p:cNvSpPr>
            <a:spLocks noChangeArrowheads="1"/>
          </p:cNvSpPr>
          <p:nvPr/>
        </p:nvSpPr>
        <p:spPr bwMode="auto">
          <a:xfrm>
            <a:off x="3467100" y="1800225"/>
            <a:ext cx="3048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0" tIns="46035" rIns="92070" bIns="46035">
            <a:spAutoFit/>
          </a:bodyPr>
          <a:lstStyle/>
          <a:p>
            <a:pPr algn="ctr" defTabSz="762000">
              <a:spcBef>
                <a:spcPct val="50000"/>
              </a:spcBef>
            </a:pPr>
            <a:endParaRPr lang="es-ES" altLang="es-MX" sz="1000" b="1">
              <a:latin typeface="Literata" pitchFamily="2" charset="0"/>
            </a:endParaRPr>
          </a:p>
        </p:txBody>
      </p:sp>
      <p:sp>
        <p:nvSpPr>
          <p:cNvPr id="3151" name="Rectangle 109"/>
          <p:cNvSpPr>
            <a:spLocks noChangeArrowheads="1"/>
          </p:cNvSpPr>
          <p:nvPr/>
        </p:nvSpPr>
        <p:spPr bwMode="auto">
          <a:xfrm>
            <a:off x="528638" y="223838"/>
            <a:ext cx="6029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0" tIns="46035" rIns="92070" bIns="46035">
            <a:spAutoFit/>
          </a:bodyPr>
          <a:lstStyle/>
          <a:p>
            <a:pPr algn="ctr" defTabSz="762000"/>
            <a:r>
              <a:rPr lang="es-ES_tradnl" altLang="es-MX" sz="800" b="1" dirty="0" smtClean="0">
                <a:latin typeface="Literata" pitchFamily="2" charset="0"/>
                <a:cs typeface="Arial" charset="0"/>
              </a:rPr>
              <a:t>Cómputo de Licencias sin Goce de Sueldo. Para uso exclusivo del Área de Estímulos y Recompensas de la CGRH</a:t>
            </a:r>
            <a:endParaRPr lang="es-ES_tradnl" altLang="es-MX" sz="800" b="1" dirty="0">
              <a:latin typeface="Literata" pitchFamily="2" charset="0"/>
              <a:cs typeface="Arial" charset="0"/>
            </a:endParaRPr>
          </a:p>
        </p:txBody>
      </p:sp>
      <p:graphicFrame>
        <p:nvGraphicFramePr>
          <p:cNvPr id="39022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28839"/>
              </p:ext>
            </p:extLst>
          </p:nvPr>
        </p:nvGraphicFramePr>
        <p:xfrm>
          <a:off x="502303" y="455612"/>
          <a:ext cx="6054725" cy="1348338"/>
        </p:xfrm>
        <a:graphic>
          <a:graphicData uri="http://schemas.openxmlformats.org/drawingml/2006/table">
            <a:tbl>
              <a:tblPr/>
              <a:tblGrid>
                <a:gridCol w="2643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8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794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25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5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28733">
                <a:tc rowSpan="2">
                  <a:txBody>
                    <a:bodyPr/>
                    <a:lstStyle/>
                    <a:p>
                      <a:pPr marL="0" marR="0" lvl="0" indent="0" algn="ctr" defTabSz="7604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604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Tipo de Licencia</a:t>
                      </a:r>
                      <a:endParaRPr kumimoji="0" lang="es-ES" sz="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04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Inicio</a:t>
                      </a:r>
                      <a:endParaRPr kumimoji="0" lang="es-ES" sz="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04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Término</a:t>
                      </a:r>
                      <a:endParaRPr kumimoji="0" lang="es-ES" sz="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04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Cómputo</a:t>
                      </a:r>
                      <a:endParaRPr kumimoji="0" lang="es-ES" sz="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5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351"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59"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1947"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359">
                <a:tc gridSpan="7">
                  <a:txBody>
                    <a:bodyPr/>
                    <a:lstStyle/>
                    <a:p>
                      <a:pPr marL="0" marR="0" lvl="0" indent="0" algn="r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</a:rPr>
                        <a:t>Total</a:t>
                      </a:r>
                      <a:endParaRPr kumimoji="0" lang="es-E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04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L="91435" marR="91435" marT="45753" marB="457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27" name="Rectangle 2"/>
          <p:cNvSpPr>
            <a:spLocks noChangeArrowheads="1"/>
          </p:cNvSpPr>
          <p:nvPr/>
        </p:nvSpPr>
        <p:spPr bwMode="auto">
          <a:xfrm>
            <a:off x="464856" y="1901499"/>
            <a:ext cx="714940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>
              <a:defRPr/>
            </a:pPr>
            <a:r>
              <a:rPr lang="es-ES_tradnl" sz="900" b="1" i="1" dirty="0">
                <a:latin typeface="Literata" pitchFamily="2" charset="0"/>
                <a:cs typeface="Arial" pitchFamily="34" charset="0"/>
              </a:rPr>
              <a:t>Jubilado:</a:t>
            </a:r>
          </a:p>
        </p:txBody>
      </p:sp>
      <p:sp>
        <p:nvSpPr>
          <p:cNvPr id="3219" name="Rectangle 9"/>
          <p:cNvSpPr>
            <a:spLocks noChangeArrowheads="1"/>
          </p:cNvSpPr>
          <p:nvPr/>
        </p:nvSpPr>
        <p:spPr bwMode="auto">
          <a:xfrm>
            <a:off x="352784" y="8228031"/>
            <a:ext cx="6197600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defTabSz="762000">
              <a:spcBef>
                <a:spcPct val="50000"/>
              </a:spcBef>
            </a:pPr>
            <a:r>
              <a:rPr lang="es-ES_tradnl" altLang="es-MX" sz="700" dirty="0">
                <a:latin typeface="Literata" pitchFamily="2" charset="0"/>
                <a:cs typeface="Arial" charset="0"/>
              </a:rPr>
              <a:t>Esta solicitud es </a:t>
            </a:r>
            <a:r>
              <a:rPr lang="es-ES_tradnl" altLang="es-MX" sz="1000" b="1" dirty="0">
                <a:latin typeface="Literata" pitchFamily="2" charset="0"/>
                <a:cs typeface="Arial" charset="0"/>
              </a:rPr>
              <a:t>gratuita</a:t>
            </a:r>
            <a:r>
              <a:rPr lang="es-ES_tradnl" altLang="es-MX" sz="700" dirty="0">
                <a:latin typeface="Literata" pitchFamily="2" charset="0"/>
                <a:cs typeface="Arial" charset="0"/>
              </a:rPr>
              <a:t> y deberá llenarla el interesado por  </a:t>
            </a:r>
            <a:r>
              <a:rPr lang="es-ES_tradnl" altLang="es-MX" sz="700" dirty="0" smtClean="0">
                <a:latin typeface="Literata" pitchFamily="2" charset="0"/>
                <a:cs typeface="Arial" charset="0"/>
              </a:rPr>
              <a:t>duplicado</a:t>
            </a:r>
            <a:r>
              <a:rPr lang="es-ES_tradnl" altLang="es-MX" sz="700" dirty="0">
                <a:latin typeface="Literata" pitchFamily="2" charset="0"/>
                <a:cs typeface="Arial" charset="0"/>
              </a:rPr>
              <a:t>, distribuyéndose un tanto para el signatario, </a:t>
            </a:r>
            <a:r>
              <a:rPr lang="es-ES_tradnl" altLang="es-MX" sz="700" dirty="0" smtClean="0">
                <a:latin typeface="Literata" pitchFamily="2" charset="0"/>
                <a:cs typeface="Arial" charset="0"/>
              </a:rPr>
              <a:t>el </a:t>
            </a:r>
            <a:r>
              <a:rPr lang="es-ES_tradnl" altLang="es-MX" sz="700" dirty="0">
                <a:latin typeface="Literata" pitchFamily="2" charset="0"/>
                <a:cs typeface="Arial" charset="0"/>
              </a:rPr>
              <a:t>segundo para </a:t>
            </a:r>
            <a:r>
              <a:rPr lang="es-ES_tradnl" altLang="es-MX" sz="700" dirty="0" smtClean="0">
                <a:latin typeface="Literata" pitchFamily="2" charset="0"/>
                <a:cs typeface="Arial" charset="0"/>
              </a:rPr>
              <a:t>la Coordinación General de Recursos Humanos, </a:t>
            </a:r>
            <a:r>
              <a:rPr lang="es-ES_tradnl" altLang="es-MX" sz="700" dirty="0">
                <a:latin typeface="Literata" pitchFamily="2" charset="0"/>
                <a:cs typeface="Arial" charset="0"/>
              </a:rPr>
              <a:t>asimismo se deberá </a:t>
            </a:r>
            <a:r>
              <a:rPr lang="es-ES_tradnl" altLang="es-MX" sz="700" dirty="0" smtClean="0">
                <a:latin typeface="Literata" pitchFamily="2" charset="0"/>
                <a:cs typeface="Arial" charset="0"/>
              </a:rPr>
              <a:t>anexar la </a:t>
            </a:r>
            <a:r>
              <a:rPr lang="es-ES_tradnl" altLang="es-MX" sz="700" dirty="0">
                <a:latin typeface="Literata" pitchFamily="2" charset="0"/>
                <a:cs typeface="Arial" charset="0"/>
              </a:rPr>
              <a:t>documentación señalada en la Convocatoria respectiva.</a:t>
            </a:r>
          </a:p>
        </p:txBody>
      </p:sp>
      <p:graphicFrame>
        <p:nvGraphicFramePr>
          <p:cNvPr id="44" name="Group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11063"/>
              </p:ext>
            </p:extLst>
          </p:nvPr>
        </p:nvGraphicFramePr>
        <p:xfrm>
          <a:off x="501650" y="5978199"/>
          <a:ext cx="6086475" cy="1168400"/>
        </p:xfrm>
        <a:graphic>
          <a:graphicData uri="http://schemas.openxmlformats.org/drawingml/2006/table">
            <a:tbl>
              <a:tblPr/>
              <a:tblGrid>
                <a:gridCol w="2166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9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11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660">
                <a:tc>
                  <a:txBody>
                    <a:bodyPr/>
                    <a:lstStyle/>
                    <a:p>
                      <a:pPr marL="0" marR="0" lvl="0" indent="0" algn="ctr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</a:rPr>
                        <a:t>Solicitante</a:t>
                      </a:r>
                      <a:endParaRPr kumimoji="0" lang="es-ES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Acuse de recibo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Sello de la Dependencia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60"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Nombre:_______________________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Nombre:______________________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berana Sans" pitchFamily="50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60"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Lugar:_________________________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Lugar:________________________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berana Sans" pitchFamily="50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760"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Fecha:_________________________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Fecha:________________________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berana Sans" pitchFamily="50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60"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Firma__________________________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MX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iterata"/>
                          <a:ea typeface="+mn-ea"/>
                          <a:cs typeface="+mn-cs"/>
                        </a:rPr>
                        <a:t>Firma:________________________</a:t>
                      </a:r>
                      <a:endParaRPr kumimoji="0" lang="es-E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iterata"/>
                        <a:ea typeface="+mn-ea"/>
                        <a:cs typeface="+mn-cs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8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berana Sans" pitchFamily="50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44" name="Rectangle 260"/>
          <p:cNvSpPr>
            <a:spLocks noChangeArrowheads="1"/>
          </p:cNvSpPr>
          <p:nvPr/>
        </p:nvSpPr>
        <p:spPr bwMode="auto">
          <a:xfrm>
            <a:off x="498475" y="1890386"/>
            <a:ext cx="6089650" cy="7620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3245" name="Rectangle 261"/>
          <p:cNvSpPr>
            <a:spLocks noChangeArrowheads="1"/>
          </p:cNvSpPr>
          <p:nvPr/>
        </p:nvSpPr>
        <p:spPr bwMode="auto">
          <a:xfrm>
            <a:off x="498475" y="2757161"/>
            <a:ext cx="6089650" cy="7239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3257" name="Rectangle 372"/>
          <p:cNvSpPr>
            <a:spLocks noChangeArrowheads="1"/>
          </p:cNvSpPr>
          <p:nvPr/>
        </p:nvSpPr>
        <p:spPr bwMode="auto">
          <a:xfrm>
            <a:off x="558800" y="2026911"/>
            <a:ext cx="6029325" cy="50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</a:rPr>
              <a:t>(       )       Si*    		</a:t>
            </a:r>
          </a:p>
          <a:p>
            <a:pPr defTabSz="762000"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</a:rPr>
              <a:t>(       )       No        	</a:t>
            </a:r>
          </a:p>
          <a:p>
            <a:pPr defTabSz="762000"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</a:rPr>
              <a:t>(       )      </a:t>
            </a:r>
            <a:r>
              <a:rPr lang="es-ES_tradnl" sz="900" i="1" dirty="0" smtClean="0">
                <a:solidFill>
                  <a:srgbClr val="000000"/>
                </a:solidFill>
                <a:latin typeface="Literata" pitchFamily="2" charset="0"/>
              </a:rPr>
              <a:t> En </a:t>
            </a: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</a:rPr>
              <a:t>trámite*	  * A partir de: </a:t>
            </a:r>
            <a:r>
              <a:rPr lang="es-ES_tradnl" sz="900" i="1" dirty="0" smtClean="0">
                <a:solidFill>
                  <a:srgbClr val="000000"/>
                </a:solidFill>
                <a:latin typeface="Literata" pitchFamily="2" charset="0"/>
              </a:rPr>
              <a:t>_____________________________________________________________</a:t>
            </a:r>
            <a:endParaRPr lang="es-ES_tradnl" sz="900" i="1" dirty="0">
              <a:solidFill>
                <a:srgbClr val="000000"/>
              </a:solidFill>
              <a:latin typeface="Literata" pitchFamily="2" charset="0"/>
            </a:endParaRPr>
          </a:p>
        </p:txBody>
      </p:sp>
      <p:sp>
        <p:nvSpPr>
          <p:cNvPr id="3258" name="Rectangle 2"/>
          <p:cNvSpPr>
            <a:spLocks noChangeArrowheads="1"/>
          </p:cNvSpPr>
          <p:nvPr/>
        </p:nvSpPr>
        <p:spPr bwMode="auto">
          <a:xfrm>
            <a:off x="492125" y="2771449"/>
            <a:ext cx="3034485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defRPr/>
            </a:pPr>
            <a:r>
              <a:rPr lang="es-ES_tradnl" sz="900" b="1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Incorporado a un programa de Retiro Voluntario:</a:t>
            </a:r>
          </a:p>
        </p:txBody>
      </p:sp>
      <p:sp>
        <p:nvSpPr>
          <p:cNvPr id="3260" name="Rectangle 372"/>
          <p:cNvSpPr>
            <a:spLocks noChangeArrowheads="1"/>
          </p:cNvSpPr>
          <p:nvPr/>
        </p:nvSpPr>
        <p:spPr bwMode="auto">
          <a:xfrm>
            <a:off x="487363" y="2966711"/>
            <a:ext cx="6111875" cy="46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(       )   Si*           * En la Unidad  Administrativa:_______________________________________________________________</a:t>
            </a:r>
          </a:p>
          <a:p>
            <a:pPr defTabSz="76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i="1" dirty="0">
                <a:solidFill>
                  <a:srgbClr val="000000"/>
                </a:solidFill>
                <a:latin typeface="Literata" pitchFamily="2" charset="0"/>
              </a:rPr>
              <a:t>(       )   No          *  En Fecha:_______________________________________________________________________________</a:t>
            </a:r>
          </a:p>
        </p:txBody>
      </p:sp>
      <p:sp>
        <p:nvSpPr>
          <p:cNvPr id="3249" name="Rectangle 260"/>
          <p:cNvSpPr>
            <a:spLocks noChangeArrowheads="1"/>
          </p:cNvSpPr>
          <p:nvPr/>
        </p:nvSpPr>
        <p:spPr bwMode="auto">
          <a:xfrm>
            <a:off x="498475" y="3576311"/>
            <a:ext cx="6089650" cy="785813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3250" name="Rectangle 260"/>
          <p:cNvSpPr>
            <a:spLocks noChangeArrowheads="1"/>
          </p:cNvSpPr>
          <p:nvPr/>
        </p:nvSpPr>
        <p:spPr bwMode="auto">
          <a:xfrm>
            <a:off x="498475" y="4443086"/>
            <a:ext cx="6089650" cy="10033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 altLang="es-MX">
              <a:latin typeface="Literata" pitchFamily="2" charset="0"/>
            </a:endParaRPr>
          </a:p>
        </p:txBody>
      </p:sp>
      <p:sp>
        <p:nvSpPr>
          <p:cNvPr id="3266" name="Rectangle 238"/>
          <p:cNvSpPr>
            <a:spLocks noChangeArrowheads="1"/>
          </p:cNvSpPr>
          <p:nvPr/>
        </p:nvSpPr>
        <p:spPr bwMode="auto">
          <a:xfrm>
            <a:off x="559290" y="5266673"/>
            <a:ext cx="62468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algn="ctr" defTabSz="762000">
              <a:defRPr/>
            </a:pPr>
            <a:r>
              <a:rPr lang="es-ES_tradnl" sz="800" b="1" i="1" dirty="0" smtClean="0">
                <a:latin typeface="Literata" pitchFamily="2" charset="0"/>
              </a:rPr>
              <a:t>(Firmar enseguida  del o de los  beneficiarios designados, </a:t>
            </a:r>
            <a:r>
              <a:rPr lang="es-ES_tradnl" sz="800" b="1" i="1" dirty="0">
                <a:latin typeface="Literata" pitchFamily="2" charset="0"/>
              </a:rPr>
              <a:t>a efecto de certificar la información registrada,)</a:t>
            </a:r>
          </a:p>
          <a:p>
            <a:pPr algn="just" defTabSz="762000">
              <a:defRPr/>
            </a:pPr>
            <a:endParaRPr lang="es-ES_tradnl" sz="400" dirty="0">
              <a:latin typeface="Literata" pitchFamily="2" charset="0"/>
            </a:endParaRPr>
          </a:p>
        </p:txBody>
      </p:sp>
      <p:sp>
        <p:nvSpPr>
          <p:cNvPr id="45" name="Rectangle 372"/>
          <p:cNvSpPr>
            <a:spLocks noChangeArrowheads="1"/>
          </p:cNvSpPr>
          <p:nvPr/>
        </p:nvSpPr>
        <p:spPr bwMode="auto">
          <a:xfrm>
            <a:off x="492125" y="4522420"/>
            <a:ext cx="6051550" cy="64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lnSpc>
                <a:spcPct val="200000"/>
              </a:lnSpc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En caso de que se me otorgara el reconocimiento y de que falleciese antes de recibirlo, designo como beneficiario(s) para que lo reciba(n) a </a:t>
            </a:r>
            <a:r>
              <a:rPr lang="es-ES_tradnl" sz="900" i="1" dirty="0" smtClean="0">
                <a:solidFill>
                  <a:srgbClr val="000000"/>
                </a:solidFill>
                <a:latin typeface="Literata" pitchFamily="2" charset="0"/>
              </a:rPr>
              <a:t>:</a:t>
            </a:r>
            <a:endParaRPr lang="es-ES_tradnl" sz="900" i="1" dirty="0">
              <a:solidFill>
                <a:srgbClr val="000000"/>
              </a:solidFill>
              <a:latin typeface="Literata" pitchFamily="2" charset="0"/>
            </a:endParaRPr>
          </a:p>
        </p:txBody>
      </p:sp>
      <p:sp>
        <p:nvSpPr>
          <p:cNvPr id="48" name="Rectangle 372"/>
          <p:cNvSpPr>
            <a:spLocks noChangeArrowheads="1"/>
          </p:cNvSpPr>
          <p:nvPr/>
        </p:nvSpPr>
        <p:spPr bwMode="auto">
          <a:xfrm>
            <a:off x="517525" y="3506461"/>
            <a:ext cx="6111875" cy="92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35" rIns="92070" bIns="46035">
            <a:spAutoFit/>
          </a:bodyPr>
          <a:lstStyle/>
          <a:p>
            <a:pPr defTabSz="762000">
              <a:lnSpc>
                <a:spcPct val="200000"/>
              </a:lnSpc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Se aplican descuentos a mis ingresos por concepto de pensión alimenticia a favor de las siguientes personas </a:t>
            </a:r>
            <a:r>
              <a:rPr lang="es-ES_tradnl" sz="900" i="1" dirty="0" smtClean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con los </a:t>
            </a: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porcentajes y teléfonos para su localización indicados a continuación:_____________________________________</a:t>
            </a:r>
          </a:p>
          <a:p>
            <a:pPr defTabSz="762000">
              <a:lnSpc>
                <a:spcPct val="200000"/>
              </a:lnSpc>
              <a:defRPr/>
            </a:pPr>
            <a:r>
              <a:rPr lang="es-ES_tradnl" sz="900" i="1" dirty="0">
                <a:solidFill>
                  <a:srgbClr val="000000"/>
                </a:solidFill>
                <a:latin typeface="Literata" pitchFamily="2" charset="0"/>
                <a:cs typeface="Arial" pitchFamily="34" charset="0"/>
              </a:rPr>
              <a:t>______________________________________________________________________________________________________</a:t>
            </a:r>
          </a:p>
        </p:txBody>
      </p:sp>
      <p:sp>
        <p:nvSpPr>
          <p:cNvPr id="3254" name="Rectangle 238"/>
          <p:cNvSpPr>
            <a:spLocks noChangeArrowheads="1"/>
          </p:cNvSpPr>
          <p:nvPr/>
        </p:nvSpPr>
        <p:spPr bwMode="auto">
          <a:xfrm>
            <a:off x="504825" y="5498774"/>
            <a:ext cx="61023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0" tIns="46035" rIns="92070" bIns="46035">
            <a:spAutoFit/>
          </a:bodyPr>
          <a:lstStyle/>
          <a:p>
            <a:pPr algn="just" defTabSz="762000">
              <a:spcBef>
                <a:spcPts val="600"/>
              </a:spcBef>
            </a:pPr>
            <a:r>
              <a:rPr lang="es-ES_tradnl" altLang="es-MX" sz="900" dirty="0">
                <a:latin typeface="Literata" pitchFamily="2" charset="0"/>
                <a:cs typeface="Arial" charset="0"/>
              </a:rPr>
              <a:t>Por este conducto solicito el reconocimiento señalado; manifestando que conozco los requisitos para su otorgamiento, que no lo he recibido con anterioridad, declarando bajo protesta de decir verdad que los datos asentados son ciertos.</a:t>
            </a:r>
            <a:endParaRPr lang="es-ES_tradnl" altLang="es-MX" sz="1000" dirty="0">
              <a:latin typeface="Literata" pitchFamily="2" charset="0"/>
              <a:cs typeface="Arial" charset="0"/>
            </a:endParaRPr>
          </a:p>
        </p:txBody>
      </p:sp>
      <p:sp>
        <p:nvSpPr>
          <p:cNvPr id="40" name="Text Box 100"/>
          <p:cNvSpPr txBox="1">
            <a:spLocks noChangeArrowheads="1"/>
          </p:cNvSpPr>
          <p:nvPr/>
        </p:nvSpPr>
        <p:spPr bwMode="auto">
          <a:xfrm>
            <a:off x="3184222" y="697348"/>
            <a:ext cx="349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Día</a:t>
            </a:r>
          </a:p>
        </p:txBody>
      </p:sp>
      <p:sp>
        <p:nvSpPr>
          <p:cNvPr id="41" name="Text Box 101"/>
          <p:cNvSpPr txBox="1">
            <a:spLocks noChangeArrowheads="1"/>
          </p:cNvSpPr>
          <p:nvPr/>
        </p:nvSpPr>
        <p:spPr bwMode="auto">
          <a:xfrm>
            <a:off x="3585859" y="697348"/>
            <a:ext cx="4111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Mes</a:t>
            </a:r>
          </a:p>
        </p:txBody>
      </p:sp>
      <p:sp>
        <p:nvSpPr>
          <p:cNvPr id="42" name="Text Box 102"/>
          <p:cNvSpPr txBox="1">
            <a:spLocks noChangeArrowheads="1"/>
          </p:cNvSpPr>
          <p:nvPr/>
        </p:nvSpPr>
        <p:spPr bwMode="auto">
          <a:xfrm>
            <a:off x="3968096" y="697348"/>
            <a:ext cx="369002" cy="2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Año</a:t>
            </a:r>
          </a:p>
        </p:txBody>
      </p:sp>
      <p:sp>
        <p:nvSpPr>
          <p:cNvPr id="43" name="Text Box 103"/>
          <p:cNvSpPr txBox="1">
            <a:spLocks noChangeArrowheads="1"/>
          </p:cNvSpPr>
          <p:nvPr/>
        </p:nvSpPr>
        <p:spPr bwMode="auto">
          <a:xfrm>
            <a:off x="4335253" y="697348"/>
            <a:ext cx="349766" cy="2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Día</a:t>
            </a:r>
          </a:p>
        </p:txBody>
      </p:sp>
      <p:sp>
        <p:nvSpPr>
          <p:cNvPr id="46" name="Text Box 104"/>
          <p:cNvSpPr txBox="1">
            <a:spLocks noChangeArrowheads="1"/>
          </p:cNvSpPr>
          <p:nvPr/>
        </p:nvSpPr>
        <p:spPr bwMode="auto">
          <a:xfrm>
            <a:off x="4709809" y="697348"/>
            <a:ext cx="4111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Mes</a:t>
            </a:r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5112683" y="697348"/>
            <a:ext cx="369002" cy="2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Año</a:t>
            </a:r>
          </a:p>
        </p:txBody>
      </p:sp>
      <p:sp>
        <p:nvSpPr>
          <p:cNvPr id="49" name="Text Box 106"/>
          <p:cNvSpPr txBox="1">
            <a:spLocks noChangeArrowheads="1"/>
          </p:cNvSpPr>
          <p:nvPr/>
        </p:nvSpPr>
        <p:spPr bwMode="auto">
          <a:xfrm>
            <a:off x="5409897" y="697348"/>
            <a:ext cx="501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Años</a:t>
            </a:r>
          </a:p>
        </p:txBody>
      </p:sp>
      <p:sp>
        <p:nvSpPr>
          <p:cNvPr id="50" name="Text Box 107"/>
          <p:cNvSpPr txBox="1">
            <a:spLocks noChangeArrowheads="1"/>
          </p:cNvSpPr>
          <p:nvPr/>
        </p:nvSpPr>
        <p:spPr bwMode="auto">
          <a:xfrm>
            <a:off x="5697234" y="697348"/>
            <a:ext cx="7127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Meses</a:t>
            </a:r>
          </a:p>
        </p:txBody>
      </p:sp>
      <p:sp>
        <p:nvSpPr>
          <p:cNvPr id="60" name="Text Box 108"/>
          <p:cNvSpPr txBox="1">
            <a:spLocks noChangeArrowheads="1"/>
          </p:cNvSpPr>
          <p:nvPr/>
        </p:nvSpPr>
        <p:spPr bwMode="auto">
          <a:xfrm>
            <a:off x="6204752" y="697348"/>
            <a:ext cx="396252" cy="2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_tradnl" sz="800" i="1" dirty="0" smtClean="0">
                <a:latin typeface="Literata" pitchFamily="2" charset="0"/>
              </a:rPr>
              <a:t>Días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487363" y="7273925"/>
            <a:ext cx="604043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MX" sz="800" dirty="0">
                <a:latin typeface="Literata" pitchFamily="2" charset="0"/>
                <a:cs typeface="Arial" panose="020B0604020202020204" pitchFamily="34" charset="0"/>
              </a:rPr>
              <a:t>La Coordinación General de Recursos Humanos de la SEGE es la responsable de proteger los datos personales recabados en el presente </a:t>
            </a:r>
            <a:r>
              <a:rPr lang="es-MX" sz="800" dirty="0" smtClean="0">
                <a:latin typeface="Literata" pitchFamily="2" charset="0"/>
                <a:cs typeface="Arial" panose="020B0604020202020204" pitchFamily="34" charset="0"/>
              </a:rPr>
              <a:t>formato; </a:t>
            </a:r>
            <a:r>
              <a:rPr lang="es-MX" sz="800" dirty="0">
                <a:latin typeface="Literata" pitchFamily="2" charset="0"/>
                <a:cs typeface="Arial" panose="020B0604020202020204" pitchFamily="34" charset="0"/>
              </a:rPr>
              <a:t>mismos que serán utilizados únicamente para el tramite de estímulos por años de servicio.</a:t>
            </a:r>
          </a:p>
          <a:p>
            <a:pPr algn="just">
              <a:defRPr/>
            </a:pPr>
            <a:r>
              <a:rPr lang="es-MX" sz="800" dirty="0">
                <a:latin typeface="Literata" pitchFamily="2" charset="0"/>
                <a:cs typeface="Arial" panose="020B0604020202020204" pitchFamily="34" charset="0"/>
              </a:rPr>
              <a:t>Asimismo, informo a usted que la información proporcionada será transferida a la Dirección General de personal de la SEP con la  finalidad de acreditar dicho tramite.</a:t>
            </a:r>
          </a:p>
          <a:p>
            <a:pPr algn="just">
              <a:defRPr/>
            </a:pPr>
            <a:r>
              <a:rPr lang="es-MX" sz="800" dirty="0">
                <a:latin typeface="Literata" pitchFamily="2" charset="0"/>
                <a:cs typeface="Arial" panose="020B0604020202020204" pitchFamily="34" charset="0"/>
              </a:rPr>
              <a:t>Siendo el sitio de internet donde puede consultar el aviso de </a:t>
            </a:r>
            <a:r>
              <a:rPr lang="es-MX" sz="800" dirty="0" smtClean="0">
                <a:latin typeface="Literata" pitchFamily="2" charset="0"/>
                <a:cs typeface="Arial" panose="020B0604020202020204" pitchFamily="34" charset="0"/>
              </a:rPr>
              <a:t>privacidad </a:t>
            </a:r>
            <a:r>
              <a:rPr lang="es-MX" sz="800" dirty="0">
                <a:latin typeface="Literata" pitchFamily="2" charset="0"/>
                <a:cs typeface="Arial" panose="020B0604020202020204" pitchFamily="34" charset="0"/>
              </a:rPr>
              <a:t>integral el </a:t>
            </a:r>
            <a:r>
              <a:rPr lang="es-MX" sz="800" dirty="0" smtClean="0">
                <a:latin typeface="Literata" pitchFamily="2" charset="0"/>
                <a:cs typeface="Arial" panose="020B0604020202020204" pitchFamily="34" charset="0"/>
              </a:rPr>
              <a:t>siguiente:</a:t>
            </a:r>
          </a:p>
          <a:p>
            <a:pPr algn="just">
              <a:defRPr/>
            </a:pPr>
            <a:r>
              <a:rPr lang="es-MX" sz="800" b="1" u="sng" dirty="0" smtClean="0">
                <a:latin typeface="Literata" pitchFamily="2" charset="0"/>
                <a:cs typeface="Arial" panose="020B0604020202020204" pitchFamily="34" charset="0"/>
                <a:hlinkClick r:id="rId2"/>
              </a:rPr>
              <a:t>http</a:t>
            </a:r>
            <a:r>
              <a:rPr lang="es-MX" sz="800" b="1" u="sng" dirty="0">
                <a:latin typeface="Literata" pitchFamily="2" charset="0"/>
                <a:cs typeface="Arial" panose="020B0604020202020204" pitchFamily="34" charset="0"/>
                <a:hlinkClick r:id="rId2"/>
              </a:rPr>
              <a:t>://</a:t>
            </a:r>
            <a:r>
              <a:rPr lang="es-MX" sz="800" b="1" u="sng" dirty="0" smtClean="0">
                <a:latin typeface="Literata" pitchFamily="2" charset="0"/>
                <a:cs typeface="Arial" panose="020B0604020202020204" pitchFamily="34" charset="0"/>
                <a:hlinkClick r:id="rId2"/>
              </a:rPr>
              <a:t>seslp.gob.mx/aviso-de-privacidad.php</a:t>
            </a:r>
            <a:endParaRPr lang="es-MX" sz="800" b="1" u="sng" dirty="0" smtClean="0">
              <a:latin typeface="Literata" pitchFamily="2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MX" sz="400" b="1" u="sng" dirty="0">
              <a:latin typeface="Literata" pitchFamily="2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800" b="1" dirty="0">
                <a:latin typeface="Literata" pitchFamily="2" charset="0"/>
                <a:cs typeface="Arial" panose="020B0604020202020204" pitchFamily="34" charset="0"/>
              </a:rPr>
              <a:t>Declaro que conozco de forma completa e informada el tratamiento que se dará a la información personal.</a:t>
            </a:r>
          </a:p>
        </p:txBody>
      </p:sp>
      <p:sp>
        <p:nvSpPr>
          <p:cNvPr id="30" name="Cuadro de texto 4"/>
          <p:cNvSpPr txBox="1"/>
          <p:nvPr/>
        </p:nvSpPr>
        <p:spPr>
          <a:xfrm>
            <a:off x="423877" y="8582616"/>
            <a:ext cx="5520690" cy="3092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Montserrat SemiBold"/>
                <a:ea typeface="Calibri"/>
                <a:cs typeface="Times New Roman"/>
              </a:rPr>
              <a:t>Blvd. Manuel Gómez Azcárate 150, Col. Himno Nacional Segunda Sección, C.P. 78369 tel. 444 4998000</a:t>
            </a:r>
            <a:endParaRPr kumimoji="0" lang="es-MX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</p:txBody>
      </p:sp>
      <p:sp>
        <p:nvSpPr>
          <p:cNvPr id="31" name="Cuadro de texto 20"/>
          <p:cNvSpPr txBox="1"/>
          <p:nvPr/>
        </p:nvSpPr>
        <p:spPr>
          <a:xfrm>
            <a:off x="5614319" y="8544813"/>
            <a:ext cx="1003935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/>
                <a:ea typeface="Calibri"/>
                <a:cs typeface="Times New Roman"/>
              </a:rPr>
              <a:t>slp.gob.mx/sege</a:t>
            </a:r>
            <a:endParaRPr kumimoji="0" lang="es-MX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</p:txBody>
      </p:sp>
      <p:pic>
        <p:nvPicPr>
          <p:cNvPr id="32" name="31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7" y="8781014"/>
            <a:ext cx="5804636" cy="255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co de 3½ (A: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isco de 3½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co de 3½ (A: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o d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co de 3½ (A: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o de 3½ (A: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o de 3½ (A: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o de 3½ (A: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o de 3½ (A: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43AD5DD560E246BE55063BDAE8A499" ma:contentTypeVersion="1" ma:contentTypeDescription="Crear nuevo documento." ma:contentTypeScope="" ma:versionID="c72975f79769b682fb808671c1113499">
  <xsd:schema xmlns:xsd="http://www.w3.org/2001/XMLSchema" xmlns:xs="http://www.w3.org/2001/XMLSchema" xmlns:p="http://schemas.microsoft.com/office/2006/metadata/properties" xmlns:ns2="b4d04a17-de84-4ca4-a042-8d219a44b816" xmlns:ns3="ed165062-12de-4312-82a5-d94179a0954d" targetNamespace="http://schemas.microsoft.com/office/2006/metadata/properties" ma:root="true" ma:fieldsID="823918b84fcdf6fa24c21409271818d1" ns2:_="" ns3:_="">
    <xsd:import namespace="b4d04a17-de84-4ca4-a042-8d219a44b816"/>
    <xsd:import namespace="ed165062-12de-4312-82a5-d94179a0954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4a17-de84-4ca4-a042-8d219a44b8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65062-12de-4312-82a5-d94179a0954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0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165062-12de-4312-82a5-d94179a0954d">EMNVYAJ32VTX-1747770510-842</_dlc_DocId>
    <_dlc_DocIdUrl xmlns="ed165062-12de-4312-82a5-d94179a0954d">
      <Url>https://slp.gob.mx/sege/_layouts/15/DocIdRedir.aspx?ID=EMNVYAJ32VTX-1747770510-842</Url>
      <Description>EMNVYAJ32VTX-1747770510-842</Description>
    </_dlc_DocIdUrl>
  </documentManagement>
</p:properties>
</file>

<file path=customXml/itemProps1.xml><?xml version="1.0" encoding="utf-8"?>
<ds:datastoreItem xmlns:ds="http://schemas.openxmlformats.org/officeDocument/2006/customXml" ds:itemID="{D2A6F65E-8301-4A48-AD99-A118D6FD8025}"/>
</file>

<file path=customXml/itemProps2.xml><?xml version="1.0" encoding="utf-8"?>
<ds:datastoreItem xmlns:ds="http://schemas.openxmlformats.org/officeDocument/2006/customXml" ds:itemID="{DDF34421-22CA-411C-8757-D1A90693E6CB}"/>
</file>

<file path=customXml/itemProps3.xml><?xml version="1.0" encoding="utf-8"?>
<ds:datastoreItem xmlns:ds="http://schemas.openxmlformats.org/officeDocument/2006/customXml" ds:itemID="{1EB68988-81A7-49AA-906E-6AC04F8BDC20}"/>
</file>

<file path=customXml/itemProps4.xml><?xml version="1.0" encoding="utf-8"?>
<ds:datastoreItem xmlns:ds="http://schemas.openxmlformats.org/officeDocument/2006/customXml" ds:itemID="{EDC1ACA9-413B-4EA8-8A94-630BC17740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Pages>2</Pages>
  <Words>585</Words>
  <Application>Microsoft Office PowerPoint</Application>
  <PresentationFormat>Personalizado</PresentationFormat>
  <Paragraphs>86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Disco de 3½ (A:)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José Jaime González Zárate</dc:creator>
  <cp:lastModifiedBy>Raúl Rodríguez Torres</cp:lastModifiedBy>
  <cp:revision>350</cp:revision>
  <cp:lastPrinted>2014-09-02T19:53:11Z</cp:lastPrinted>
  <dcterms:created xsi:type="dcterms:W3CDTF">1996-10-18T15:03:24Z</dcterms:created>
  <dcterms:modified xsi:type="dcterms:W3CDTF">2024-03-07T18:39:45Z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0x0101002743AD5DD560E246BE55063BDAE8A499</vt:lpwstr>
  </property>
  <property fmtid="{D5CDD505-2E9C-101B-9397-08002B2CF9AE}" pid="3" name="_dlc_DocIdItemGuid">
    <vt:lpwstr>ed80782f-b166-4674-bd41-cbc5e9a1b11b</vt:lpwstr>
  </property>
</Properties>
</file>