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fntdata" ContentType="application/x-fontdata"/>
  <Default Extension="xml" ContentType="application/xml"/>
  <Default Extension="jpg" ContentType="image/jpeg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presentation.xml" ContentType="application/vnd.openxmlformats-officedocument.presentationml.presentation.main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2" Type="http://schemas.openxmlformats.org/officeDocument/2006/relationships/custom-properties" Target="docProps/custom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Architects Daughter"/>
      <p:regular r:id="rId13"/>
    </p:embeddedFont>
    <p:embeddedFont>
      <p:font typeface="Patrick Hand"/>
      <p:regular r:id="rId14"/>
    </p:embeddedFont>
    <p:embeddedFont>
      <p:font typeface="Fredoka One"/>
      <p:regular r:id="rId15"/>
    </p:embeddedFont>
    <p:embeddedFont>
      <p:font typeface="Indie Flower"/>
      <p:regular r:id="rId16"/>
    </p:embeddedFont>
    <p:embeddedFont>
      <p:font typeface="Annie Use Your Telescope"/>
      <p:regular r:id="rId17"/>
    </p:embeddedFont>
    <p:embeddedFont>
      <p:font typeface="Schoolbell"/>
      <p:regular r:id="rId18"/>
    </p:embeddedFont>
    <p:embeddedFont>
      <p:font typeface="Shadows Into Light"/>
      <p:regular r:id="rId19"/>
    </p:embeddedFont>
    <p:embeddedFont>
      <p:font typeface="Amatic SC"/>
      <p:regular r:id="rId20"/>
      <p:bold r:id="rId21"/>
    </p:embeddedFont>
    <p:embeddedFont>
      <p:font typeface="Lobster"/>
      <p:regular r:id="rId22"/>
    </p:embeddedFont>
    <p:embeddedFont>
      <p:font typeface="Gloria Hallelujah"/>
      <p:regular r:id="rId23"/>
    </p:embeddedFont>
    <p:embeddedFont>
      <p:font typeface="Luckiest Guy"/>
      <p:regular r:id="rId24"/>
    </p:embeddedFont>
    <p:embeddedFont>
      <p:font typeface="Comfortaa"/>
      <p:regular r:id="rId25"/>
      <p:bold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Comfortaa-bold.fntdata"/><Relationship Id="rId8" Type="http://schemas.openxmlformats.org/officeDocument/2006/relationships/slide" Target="slides/slide3.xml"/><Relationship Id="rId13" Type="http://schemas.openxmlformats.org/officeDocument/2006/relationships/font" Target="fonts/ArchitectsDaughter-regular.fntdata"/><Relationship Id="rId18" Type="http://schemas.openxmlformats.org/officeDocument/2006/relationships/font" Target="fonts/Schoolbell-regular.fntdata"/><Relationship Id="rId21" Type="http://schemas.openxmlformats.org/officeDocument/2006/relationships/font" Target="fonts/AmaticSC-bold.fntdata"/><Relationship Id="rId3" Type="http://schemas.openxmlformats.org/officeDocument/2006/relationships/presProps" Target="presProps.xml"/><Relationship Id="rId25" Type="http://schemas.openxmlformats.org/officeDocument/2006/relationships/font" Target="fonts/Comfortaa-regular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AnnieUseYourTelescope-regular.fntdata"/><Relationship Id="rId20" Type="http://schemas.openxmlformats.org/officeDocument/2006/relationships/font" Target="fonts/AmaticSC-regular.fntdata"/><Relationship Id="rId2" Type="http://schemas.openxmlformats.org/officeDocument/2006/relationships/viewProps" Target="viewProps.xml"/><Relationship Id="rId16" Type="http://schemas.openxmlformats.org/officeDocument/2006/relationships/font" Target="fonts/IndieFlower-regular.fntdata"/><Relationship Id="rId29" Type="http://schemas.openxmlformats.org/officeDocument/2006/relationships/customXml" Target="../customXml/item3.xml"/><Relationship Id="rId24" Type="http://schemas.openxmlformats.org/officeDocument/2006/relationships/font" Target="fonts/LuckiestGuy-regular.fntdata"/><Relationship Id="rId1" Type="http://schemas.openxmlformats.org/officeDocument/2006/relationships/theme" Target="theme/theme2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3" Type="http://schemas.openxmlformats.org/officeDocument/2006/relationships/font" Target="fonts/GloriaHallelujah-regular.fntdata"/><Relationship Id="rId5" Type="http://schemas.openxmlformats.org/officeDocument/2006/relationships/notesMaster" Target="notesMasters/notesMaster1.xml"/><Relationship Id="rId15" Type="http://schemas.openxmlformats.org/officeDocument/2006/relationships/font" Target="fonts/FredokaOne-regular.fntdata"/><Relationship Id="rId28" Type="http://schemas.openxmlformats.org/officeDocument/2006/relationships/customXml" Target="../customXml/item2.xml"/><Relationship Id="rId10" Type="http://schemas.openxmlformats.org/officeDocument/2006/relationships/slide" Target="slides/slide5.xml"/><Relationship Id="rId19" Type="http://schemas.openxmlformats.org/officeDocument/2006/relationships/font" Target="fonts/ShadowsIntoLight-regular.fntdata"/><Relationship Id="rId22" Type="http://schemas.openxmlformats.org/officeDocument/2006/relationships/font" Target="fonts/Lobster-regular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font" Target="fonts/PatrickHand-regular.fntdata"/><Relationship Id="rId27" Type="http://schemas.openxmlformats.org/officeDocument/2006/relationships/customXml" Target="../customXml/item1.xml"/><Relationship Id="rId30" Type="http://schemas.openxmlformats.org/officeDocument/2006/relationships/customXml" Target="../customXml/item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e93ca788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e93ca788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e93ca7888_0_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e93ca7888_0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gae93ca7888_0_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" name="Google Shape;86;gae93ca7888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ae93ca7888_0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ae93ca7888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ae93ca7888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ae93ca7888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a59a97149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a59a97149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ae93ca7888_0_1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ae93ca7888_0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419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1.png"/><Relationship Id="rId5" Type="http://schemas.openxmlformats.org/officeDocument/2006/relationships/image" Target="../media/image3.png"/><Relationship Id="rId6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Relationship Id="rId4" Type="http://schemas.openxmlformats.org/officeDocument/2006/relationships/image" Target="../media/image7.png"/><Relationship Id="rId5" Type="http://schemas.openxmlformats.org/officeDocument/2006/relationships/image" Target="../media/image10.png"/><Relationship Id="rId6" Type="http://schemas.openxmlformats.org/officeDocument/2006/relationships/image" Target="../media/image9.png"/><Relationship Id="rId7" Type="http://schemas.openxmlformats.org/officeDocument/2006/relationships/image" Target="../media/image8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14.png"/><Relationship Id="rId5" Type="http://schemas.openxmlformats.org/officeDocument/2006/relationships/image" Target="../media/image11.png"/><Relationship Id="rId6" Type="http://schemas.openxmlformats.org/officeDocument/2006/relationships/image" Target="../media/image1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3.png"/><Relationship Id="rId4" Type="http://schemas.openxmlformats.org/officeDocument/2006/relationships/image" Target="../media/image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idx="1" type="subTitle"/>
          </p:nvPr>
        </p:nvSpPr>
        <p:spPr>
          <a:xfrm>
            <a:off x="2183075" y="120927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2600" y="0"/>
            <a:ext cx="72614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2375650" y="3317500"/>
            <a:ext cx="50652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000">
                <a:solidFill>
                  <a:srgbClr val="FFFFFF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“Nos emocionamos, socializamos y todos aprendemos en casa“</a:t>
            </a:r>
            <a:endParaRPr b="1" sz="3000">
              <a:solidFill>
                <a:srgbClr val="FFFFFF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999" y="0"/>
            <a:ext cx="22972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58;p13"/>
          <p:cNvSpPr txBox="1"/>
          <p:nvPr/>
        </p:nvSpPr>
        <p:spPr>
          <a:xfrm>
            <a:off x="24025" y="1831725"/>
            <a:ext cx="2342100" cy="198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2200">
                <a:solidFill>
                  <a:srgbClr val="A64D79"/>
                </a:solidFill>
                <a:latin typeface="Fredoka One"/>
                <a:ea typeface="Fredoka One"/>
                <a:cs typeface="Fredoka One"/>
                <a:sym typeface="Fredoka One"/>
              </a:rPr>
              <a:t>“Sanar el alma de personas con discapacidad nos permite avanzar en el camino de la inclusión”</a:t>
            </a:r>
            <a:endParaRPr sz="2200">
              <a:solidFill>
                <a:srgbClr val="A64D79"/>
              </a:solidFill>
              <a:latin typeface="Fredoka One"/>
              <a:ea typeface="Fredoka One"/>
              <a:cs typeface="Fredoka One"/>
              <a:sym typeface="Fredoka One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2567300" y="4589425"/>
            <a:ext cx="3739800" cy="37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3100">
                <a:solidFill>
                  <a:srgbClr val="FFFF00"/>
                </a:solidFill>
                <a:latin typeface="Amatic SC"/>
                <a:ea typeface="Amatic SC"/>
                <a:cs typeface="Amatic SC"/>
                <a:sym typeface="Amatic SC"/>
              </a:rPr>
              <a:t>Laura Ivette Mirabal Saucedo </a:t>
            </a:r>
            <a:endParaRPr b="1" sz="3100">
              <a:solidFill>
                <a:srgbClr val="FFFF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0" name="Google Shape;60;p13"/>
          <p:cNvSpPr/>
          <p:nvPr/>
        </p:nvSpPr>
        <p:spPr>
          <a:xfrm>
            <a:off x="3866075" y="2447500"/>
            <a:ext cx="5415600" cy="870000"/>
          </a:xfrm>
          <a:prstGeom prst="roundRect">
            <a:avLst>
              <a:gd fmla="val 16667" name="adj"/>
            </a:avLst>
          </a:prstGeom>
          <a:solidFill>
            <a:srgbClr val="CCCCCC"/>
          </a:solidFill>
          <a:ln>
            <a:noFill/>
          </a:ln>
          <a:effectLst>
            <a:outerShdw blurRad="57150" rotWithShape="0" algn="bl" dir="5400000" dist="19050">
              <a:srgbClr val="434343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3"/>
          <p:cNvSpPr txBox="1"/>
          <p:nvPr/>
        </p:nvSpPr>
        <p:spPr>
          <a:xfrm>
            <a:off x="3866075" y="2531500"/>
            <a:ext cx="5415600" cy="70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solidFill>
                  <a:schemeClr val="accent5"/>
                </a:solidFill>
                <a:latin typeface="Comfortaa"/>
                <a:ea typeface="Comfortaa"/>
                <a:cs typeface="Comfortaa"/>
                <a:sym typeface="Comfortaa"/>
              </a:rPr>
              <a:t>Estrategias y actividades prácticas para incrementar las habilidades socioemocionales en niños en casa </a:t>
            </a:r>
            <a:endParaRPr b="1">
              <a:solidFill>
                <a:schemeClr val="accent5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2" name="Google Shape;62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52550" y="195175"/>
            <a:ext cx="1778496" cy="792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73825" y="53200"/>
            <a:ext cx="2394300" cy="2394300"/>
          </a:xfrm>
          <a:prstGeom prst="flowChartAlternateProcess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14:gallery dir="l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4"/>
          <p:cNvPicPr preferRelativeResize="0"/>
          <p:nvPr/>
        </p:nvPicPr>
        <p:blipFill>
          <a:blip r:embed="rId3">
            <a:alphaModFix amt="78000"/>
          </a:blip>
          <a:stretch>
            <a:fillRect/>
          </a:stretch>
        </p:blipFill>
        <p:spPr>
          <a:xfrm>
            <a:off x="0" y="103129"/>
            <a:ext cx="9143998" cy="514174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2891125" y="875"/>
            <a:ext cx="30591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es-419" sz="25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Impacto</a:t>
            </a:r>
            <a:r>
              <a:rPr b="1" lang="es-419" sz="2500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 psicológico</a:t>
            </a:r>
            <a:r>
              <a:rPr lang="es-419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pic>
        <p:nvPicPr>
          <p:cNvPr id="70" name="Google Shape;70;p14"/>
          <p:cNvPicPr preferRelativeResize="0"/>
          <p:nvPr/>
        </p:nvPicPr>
        <p:blipFill>
          <a:blip r:embed="rId4">
            <a:alphaModFix amt="80000"/>
          </a:blip>
          <a:stretch>
            <a:fillRect/>
          </a:stretch>
        </p:blipFill>
        <p:spPr>
          <a:xfrm>
            <a:off x="154825" y="103125"/>
            <a:ext cx="2552700" cy="17907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71" name="Google Shape;71;p14"/>
          <p:cNvSpPr txBox="1"/>
          <p:nvPr>
            <p:ph idx="1" type="body"/>
          </p:nvPr>
        </p:nvSpPr>
        <p:spPr>
          <a:xfrm>
            <a:off x="2767850" y="540150"/>
            <a:ext cx="3971100" cy="64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chitects Daughter"/>
              <a:buChar char="●"/>
            </a:pPr>
            <a:r>
              <a:rPr b="1" lang="es-419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Distanciamiento</a:t>
            </a:r>
            <a:endParaRPr b="1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chitects Daughter"/>
              <a:buChar char="●"/>
            </a:pPr>
            <a:r>
              <a:rPr b="1" lang="es-419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Aislamiento</a:t>
            </a:r>
            <a:endParaRPr b="1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chitects Daughter"/>
              <a:buChar char="●"/>
            </a:pPr>
            <a:r>
              <a:rPr b="1" lang="es-419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Pérdida de vidas, de trabajo…</a:t>
            </a:r>
            <a:endParaRPr b="1">
              <a:solidFill>
                <a:srgbClr val="FFFFFF"/>
              </a:solidFill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chitects Daughter"/>
              <a:buChar char="●"/>
            </a:pPr>
            <a:r>
              <a:rPr b="1" lang="es-419">
                <a:solidFill>
                  <a:srgbClr val="FFFFFF"/>
                </a:solidFill>
                <a:latin typeface="Architects Daughter"/>
                <a:ea typeface="Architects Daughter"/>
                <a:cs typeface="Architects Daughter"/>
                <a:sym typeface="Architects Daughter"/>
              </a:rPr>
              <a:t>Cambios en la socialización, prácticas educativas</a:t>
            </a:r>
            <a:r>
              <a:rPr lang="es-419" sz="1100">
                <a:latin typeface="Architects Daughter"/>
                <a:ea typeface="Architects Daughter"/>
                <a:cs typeface="Architects Daughter"/>
                <a:sym typeface="Architects Daughter"/>
              </a:rPr>
              <a:t> </a:t>
            </a:r>
            <a:endParaRPr sz="1100">
              <a:latin typeface="Architects Daughter"/>
              <a:ea typeface="Architects Daughter"/>
              <a:cs typeface="Architects Daughter"/>
              <a:sym typeface="Architects Daughter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100">
              <a:latin typeface="Architects Daughter"/>
              <a:ea typeface="Architects Daughter"/>
              <a:cs typeface="Architects Daughter"/>
              <a:sym typeface="Architects Daughter"/>
            </a:endParaRPr>
          </a:p>
        </p:txBody>
      </p:sp>
      <p:grpSp>
        <p:nvGrpSpPr>
          <p:cNvPr id="72" name="Google Shape;72;p14"/>
          <p:cNvGrpSpPr/>
          <p:nvPr/>
        </p:nvGrpSpPr>
        <p:grpSpPr>
          <a:xfrm>
            <a:off x="5702675" y="882252"/>
            <a:ext cx="3486300" cy="4047448"/>
            <a:chOff x="5702675" y="882252"/>
            <a:chExt cx="3486300" cy="4047448"/>
          </a:xfrm>
        </p:grpSpPr>
        <p:pic>
          <p:nvPicPr>
            <p:cNvPr id="73" name="Google Shape;73;p14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 flipH="1" rot="-9666716">
              <a:off x="6060105" y="1073814"/>
              <a:ext cx="1333329" cy="90065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" name="Google Shape;74;p14"/>
            <p:cNvPicPr preferRelativeResize="0"/>
            <p:nvPr/>
          </p:nvPicPr>
          <p:blipFill rotWithShape="1">
            <a:blip r:embed="rId6">
              <a:alphaModFix/>
            </a:blip>
            <a:srcRect b="0" l="6422" r="6431" t="0"/>
            <a:stretch/>
          </p:blipFill>
          <p:spPr>
            <a:xfrm>
              <a:off x="5702675" y="2253100"/>
              <a:ext cx="3486300" cy="2676600"/>
            </a:xfrm>
            <a:prstGeom prst="ellipse">
              <a:avLst/>
            </a:prstGeom>
            <a:noFill/>
            <a:ln>
              <a:noFill/>
            </a:ln>
          </p:spPr>
        </p:pic>
      </p:grpSp>
      <p:grpSp>
        <p:nvGrpSpPr>
          <p:cNvPr id="75" name="Google Shape;75;p14"/>
          <p:cNvGrpSpPr/>
          <p:nvPr/>
        </p:nvGrpSpPr>
        <p:grpSpPr>
          <a:xfrm>
            <a:off x="449350" y="2696125"/>
            <a:ext cx="3696950" cy="2178229"/>
            <a:chOff x="449350" y="2696125"/>
            <a:chExt cx="3696950" cy="2178229"/>
          </a:xfrm>
        </p:grpSpPr>
        <p:pic>
          <p:nvPicPr>
            <p:cNvPr id="76" name="Google Shape;76;p14"/>
            <p:cNvPicPr preferRelativeResize="0"/>
            <p:nvPr/>
          </p:nvPicPr>
          <p:blipFill rotWithShape="1">
            <a:blip r:embed="rId7">
              <a:alphaModFix/>
            </a:blip>
            <a:srcRect b="0" l="0" r="7218" t="0"/>
            <a:stretch/>
          </p:blipFill>
          <p:spPr>
            <a:xfrm>
              <a:off x="550200" y="2696125"/>
              <a:ext cx="3596100" cy="1716000"/>
            </a:xfrm>
            <a:prstGeom prst="roundRect">
              <a:avLst>
                <a:gd fmla="val 16667" name="adj"/>
              </a:avLst>
            </a:prstGeom>
            <a:noFill/>
            <a:ln>
              <a:noFill/>
            </a:ln>
          </p:spPr>
        </p:pic>
        <p:sp>
          <p:nvSpPr>
            <p:cNvPr id="77" name="Google Shape;77;p14"/>
            <p:cNvSpPr txBox="1"/>
            <p:nvPr/>
          </p:nvSpPr>
          <p:spPr>
            <a:xfrm>
              <a:off x="449350" y="2727500"/>
              <a:ext cx="3372900" cy="504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1700">
                  <a:solidFill>
                    <a:srgbClr val="FFFFFF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rPr>
                <a:t>Desarrollo de </a:t>
              </a:r>
              <a:endParaRPr b="1" sz="1700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endParaRPr>
            </a:p>
            <a:p>
              <a:pPr indent="0" lvl="0" marL="0" rtl="0" algn="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s-419" sz="1700">
                  <a:solidFill>
                    <a:srgbClr val="FFFFFF"/>
                  </a:solidFill>
                  <a:latin typeface="Annie Use Your Telescope"/>
                  <a:ea typeface="Annie Use Your Telescope"/>
                  <a:cs typeface="Annie Use Your Telescope"/>
                  <a:sym typeface="Annie Use Your Telescope"/>
                </a:rPr>
                <a:t>HABILIDADES SOCIOEMOCIONALES</a:t>
              </a:r>
              <a:endParaRPr b="1" sz="1700">
                <a:solidFill>
                  <a:srgbClr val="FFFFFF"/>
                </a:solidFill>
                <a:latin typeface="Annie Use Your Telescope"/>
                <a:ea typeface="Annie Use Your Telescope"/>
                <a:cs typeface="Annie Use Your Telescope"/>
                <a:sym typeface="Annie Use Your Telescope"/>
              </a:endParaRPr>
            </a:p>
          </p:txBody>
        </p:sp>
        <p:pic>
          <p:nvPicPr>
            <p:cNvPr id="78" name="Google Shape;78;p14"/>
            <p:cNvPicPr preferRelativeResize="0"/>
            <p:nvPr/>
          </p:nvPicPr>
          <p:blipFill rotWithShape="1">
            <a:blip r:embed="rId5">
              <a:alphaModFix/>
            </a:blip>
            <a:srcRect b="0" l="0" r="22875" t="0"/>
            <a:stretch/>
          </p:blipFill>
          <p:spPr>
            <a:xfrm flipH="1" rot="8337540">
              <a:off x="1607834" y="3842737"/>
              <a:ext cx="940807" cy="824001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9" name="Google Shape;79;p14"/>
          <p:cNvGrpSpPr/>
          <p:nvPr/>
        </p:nvGrpSpPr>
        <p:grpSpPr>
          <a:xfrm>
            <a:off x="-238775" y="2253100"/>
            <a:ext cx="5740800" cy="2597120"/>
            <a:chOff x="-238775" y="2253100"/>
            <a:chExt cx="5740800" cy="2597120"/>
          </a:xfrm>
        </p:grpSpPr>
        <p:sp>
          <p:nvSpPr>
            <p:cNvPr id="80" name="Google Shape;80;p14"/>
            <p:cNvSpPr/>
            <p:nvPr/>
          </p:nvSpPr>
          <p:spPr>
            <a:xfrm rot="-192899">
              <a:off x="710494" y="2496703"/>
              <a:ext cx="2868712" cy="2274868"/>
            </a:xfrm>
            <a:custGeom>
              <a:rect b="b" l="l" r="r" t="t"/>
              <a:pathLst>
                <a:path extrusionOk="0" h="98612" w="128195">
                  <a:moveTo>
                    <a:pt x="0" y="79337"/>
                  </a:moveTo>
                  <a:lnTo>
                    <a:pt x="46617" y="14343"/>
                  </a:lnTo>
                  <a:lnTo>
                    <a:pt x="56926" y="0"/>
                  </a:lnTo>
                  <a:lnTo>
                    <a:pt x="128195" y="98612"/>
                  </a:lnTo>
                  <a:close/>
                </a:path>
              </a:pathLst>
            </a:cu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med" w="med" type="none"/>
              <a:tailEnd len="med" w="med" type="none"/>
            </a:ln>
            <a:effectLst>
              <a:outerShdw blurRad="571500" rotWithShape="0" algn="bl" dir="5400000" dist="19050">
                <a:srgbClr val="D5A6BD">
                  <a:alpha val="50000"/>
                </a:srgbClr>
              </a:outerShdw>
            </a:effectLst>
          </p:spPr>
        </p:sp>
        <p:sp>
          <p:nvSpPr>
            <p:cNvPr id="81" name="Google Shape;81;p14"/>
            <p:cNvSpPr txBox="1"/>
            <p:nvPr/>
          </p:nvSpPr>
          <p:spPr>
            <a:xfrm>
              <a:off x="1502650" y="2253100"/>
              <a:ext cx="12663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700">
                  <a:solidFill>
                    <a:srgbClr val="00FF00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Aluma (o) </a:t>
              </a:r>
              <a:endParaRPr sz="1700">
                <a:solidFill>
                  <a:srgbClr val="00FF00"/>
                </a:solidFill>
                <a:latin typeface="Luckiest Guy"/>
                <a:ea typeface="Luckiest Guy"/>
                <a:cs typeface="Luckiest Guy"/>
                <a:sym typeface="Luckiest Guy"/>
              </a:endParaRPr>
            </a:p>
          </p:txBody>
        </p:sp>
        <p:sp>
          <p:nvSpPr>
            <p:cNvPr id="82" name="Google Shape;82;p14"/>
            <p:cNvSpPr txBox="1"/>
            <p:nvPr/>
          </p:nvSpPr>
          <p:spPr>
            <a:xfrm>
              <a:off x="-238775" y="4534625"/>
              <a:ext cx="23343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700">
                  <a:solidFill>
                    <a:srgbClr val="FFD966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Mamá/Papá/</a:t>
              </a:r>
              <a:endParaRPr sz="17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endParaRPr>
            </a:p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700">
                  <a:solidFill>
                    <a:srgbClr val="FFD966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Tutores</a:t>
              </a:r>
              <a:r>
                <a:rPr lang="es-419" sz="1700">
                  <a:solidFill>
                    <a:srgbClr val="FFD966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 </a:t>
              </a:r>
              <a:endParaRPr sz="1700">
                <a:solidFill>
                  <a:srgbClr val="FFD966"/>
                </a:solidFill>
                <a:latin typeface="Luckiest Guy"/>
                <a:ea typeface="Luckiest Guy"/>
                <a:cs typeface="Luckiest Guy"/>
                <a:sym typeface="Luckiest Guy"/>
              </a:endParaRPr>
            </a:p>
          </p:txBody>
        </p:sp>
        <p:sp>
          <p:nvSpPr>
            <p:cNvPr id="83" name="Google Shape;83;p14"/>
            <p:cNvSpPr txBox="1"/>
            <p:nvPr/>
          </p:nvSpPr>
          <p:spPr>
            <a:xfrm>
              <a:off x="2891125" y="4534625"/>
              <a:ext cx="2610900" cy="20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419" sz="1700">
                  <a:solidFill>
                    <a:srgbClr val="0000FF"/>
                  </a:solidFill>
                  <a:latin typeface="Luckiest Guy"/>
                  <a:ea typeface="Luckiest Guy"/>
                  <a:cs typeface="Luckiest Guy"/>
                  <a:sym typeface="Luckiest Guy"/>
                </a:rPr>
                <a:t>Docentes/agentes educativos</a:t>
              </a:r>
              <a:endParaRPr sz="1700">
                <a:solidFill>
                  <a:srgbClr val="00FF00"/>
                </a:solidFill>
                <a:latin typeface="Luckiest Guy"/>
                <a:ea typeface="Luckiest Guy"/>
                <a:cs typeface="Luckiest Guy"/>
                <a:sym typeface="Luckiest Guy"/>
              </a:endParaRPr>
            </a:p>
          </p:txBody>
        </p:sp>
      </p:grp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4">
            <a:alphaModFix/>
          </a:blip>
          <a:srcRect b="15911" l="13351" r="15479" t="16088"/>
          <a:stretch/>
        </p:blipFill>
        <p:spPr>
          <a:xfrm>
            <a:off x="1880400" y="-134475"/>
            <a:ext cx="5383207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5"/>
          <p:cNvPicPr preferRelativeResize="0"/>
          <p:nvPr/>
        </p:nvPicPr>
        <p:blipFill rotWithShape="1">
          <a:blip r:embed="rId5">
            <a:alphaModFix/>
          </a:blip>
          <a:srcRect b="3892" l="4479" r="0" t="0"/>
          <a:stretch/>
        </p:blipFill>
        <p:spPr>
          <a:xfrm>
            <a:off x="2241175" y="2214275"/>
            <a:ext cx="2263500" cy="2277600"/>
          </a:xfrm>
          <a:prstGeom prst="ellipse">
            <a:avLst/>
          </a:prstGeom>
          <a:noFill/>
          <a:ln>
            <a:noFill/>
          </a:ln>
        </p:spPr>
      </p:pic>
      <p:pic>
        <p:nvPicPr>
          <p:cNvPr id="90" name="Google Shape;90;p15"/>
          <p:cNvPicPr preferRelativeResize="0"/>
          <p:nvPr/>
        </p:nvPicPr>
        <p:blipFill rotWithShape="1">
          <a:blip r:embed="rId6">
            <a:alphaModFix/>
          </a:blip>
          <a:srcRect b="4576" l="30119" r="33251" t="64122"/>
          <a:stretch/>
        </p:blipFill>
        <p:spPr>
          <a:xfrm>
            <a:off x="4572000" y="1058800"/>
            <a:ext cx="2767800" cy="1615500"/>
          </a:xfrm>
          <a:prstGeom prst="roundRect">
            <a:avLst>
              <a:gd fmla="val 16667" name="adj"/>
            </a:avLst>
          </a:prstGeom>
          <a:noFill/>
          <a:ln>
            <a:noFill/>
          </a:ln>
        </p:spPr>
      </p:pic>
      <p:sp>
        <p:nvSpPr>
          <p:cNvPr id="91" name="Google Shape;91;p15"/>
          <p:cNvSpPr txBox="1"/>
          <p:nvPr>
            <p:ph type="title"/>
          </p:nvPr>
        </p:nvSpPr>
        <p:spPr>
          <a:xfrm>
            <a:off x="6958850" y="4144475"/>
            <a:ext cx="21069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Gloria Hallelujah"/>
              <a:buChar char="●"/>
            </a:pPr>
            <a:r>
              <a:rPr lang="es-419" sz="1700">
                <a:latin typeface="Gloria Hallelujah"/>
                <a:ea typeface="Gloria Hallelujah"/>
                <a:cs typeface="Gloria Hallelujah"/>
                <a:sym typeface="Gloria Hallelujah"/>
              </a:rPr>
              <a:t>Sugerencias para quién dirige</a:t>
            </a:r>
            <a:endParaRPr sz="170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92" name="Google Shape;92;p15"/>
          <p:cNvSpPr txBox="1"/>
          <p:nvPr>
            <p:ph type="title"/>
          </p:nvPr>
        </p:nvSpPr>
        <p:spPr>
          <a:xfrm>
            <a:off x="7560650" y="1131775"/>
            <a:ext cx="12888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Gloria Hallelujah"/>
              <a:buChar char="●"/>
            </a:pPr>
            <a:r>
              <a:rPr lang="es-419" sz="1700">
                <a:latin typeface="Gloria Hallelujah"/>
                <a:ea typeface="Gloria Hallelujah"/>
                <a:cs typeface="Gloria Hallelujah"/>
                <a:sym typeface="Gloria Hallelujah"/>
              </a:rPr>
              <a:t>DUA</a:t>
            </a:r>
            <a:endParaRPr sz="17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93" name="Google Shape;93;p15"/>
          <p:cNvSpPr txBox="1"/>
          <p:nvPr/>
        </p:nvSpPr>
        <p:spPr>
          <a:xfrm>
            <a:off x="7187450" y="2274825"/>
            <a:ext cx="20352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loria Hallelujah"/>
              <a:buChar char="●"/>
            </a:pPr>
            <a:r>
              <a:rPr lang="es-419" sz="17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Inteligencias múltiples</a:t>
            </a:r>
            <a:endParaRPr sz="17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94" name="Google Shape;94;p15"/>
          <p:cNvSpPr txBox="1"/>
          <p:nvPr/>
        </p:nvSpPr>
        <p:spPr>
          <a:xfrm>
            <a:off x="6309050" y="0"/>
            <a:ext cx="29136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loria Hallelujah"/>
              <a:buChar char="●"/>
            </a:pPr>
            <a:r>
              <a:rPr lang="es-419" sz="17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Estregias Neuropsicopedagógicas</a:t>
            </a:r>
            <a:endParaRPr sz="17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95" name="Google Shape;95;p15"/>
          <p:cNvSpPr txBox="1"/>
          <p:nvPr/>
        </p:nvSpPr>
        <p:spPr>
          <a:xfrm>
            <a:off x="336175" y="112900"/>
            <a:ext cx="23085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loria Hallelujah"/>
              <a:buChar char="●"/>
            </a:pPr>
            <a:r>
              <a:rPr lang="es-419" sz="17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Enfoque inclusivo y diversificador</a:t>
            </a:r>
            <a:endParaRPr sz="17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96" name="Google Shape;96;p15"/>
          <p:cNvSpPr txBox="1"/>
          <p:nvPr/>
        </p:nvSpPr>
        <p:spPr>
          <a:xfrm>
            <a:off x="50500" y="1208700"/>
            <a:ext cx="23085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loria Hallelujah"/>
              <a:buChar char="●"/>
            </a:pPr>
            <a:r>
              <a:rPr lang="es-419" sz="17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Métodologías diversas</a:t>
            </a:r>
            <a:endParaRPr sz="17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97" name="Google Shape;97;p15"/>
          <p:cNvSpPr txBox="1"/>
          <p:nvPr/>
        </p:nvSpPr>
        <p:spPr>
          <a:xfrm>
            <a:off x="0" y="2059575"/>
            <a:ext cx="23085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loria Hallelujah"/>
              <a:buChar char="●"/>
            </a:pPr>
            <a:r>
              <a:rPr lang="es-419" sz="17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Actividades y Materiales divesificados y contextuazados</a:t>
            </a:r>
            <a:endParaRPr sz="17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98" name="Google Shape;98;p15"/>
          <p:cNvSpPr txBox="1"/>
          <p:nvPr/>
        </p:nvSpPr>
        <p:spPr>
          <a:xfrm>
            <a:off x="-175700" y="3445125"/>
            <a:ext cx="2610900" cy="75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700"/>
              <a:buFont typeface="Gloria Hallelujah"/>
              <a:buChar char="●"/>
            </a:pPr>
            <a:r>
              <a:rPr lang="es-419" sz="1700">
                <a:solidFill>
                  <a:schemeClr val="dk1"/>
                </a:solidFill>
                <a:latin typeface="Gloria Hallelujah"/>
                <a:ea typeface="Gloria Hallelujah"/>
                <a:cs typeface="Gloria Hallelujah"/>
                <a:sym typeface="Gloria Hallelujah"/>
              </a:rPr>
              <a:t>Pautas para hacer los ajustes razonables necesarios para disminuir/eliminar BAP</a:t>
            </a:r>
            <a:endParaRPr sz="1700">
              <a:solidFill>
                <a:schemeClr val="dk1"/>
              </a:solidFill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  <p:sp>
        <p:nvSpPr>
          <p:cNvPr id="99" name="Google Shape;99;p15"/>
          <p:cNvSpPr txBox="1"/>
          <p:nvPr>
            <p:ph type="title"/>
          </p:nvPr>
        </p:nvSpPr>
        <p:spPr>
          <a:xfrm>
            <a:off x="5565050" y="3230775"/>
            <a:ext cx="3579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Font typeface="Gloria Hallelujah"/>
              <a:buChar char="●"/>
            </a:pPr>
            <a:r>
              <a:rPr lang="es-419" sz="1700">
                <a:latin typeface="Gloria Hallelujah"/>
                <a:ea typeface="Gloria Hallelujah"/>
                <a:cs typeface="Gloria Hallelujah"/>
                <a:sym typeface="Gloria Hallelujah"/>
              </a:rPr>
              <a:t>6 aspectos de las Habilidades socioemocionales</a:t>
            </a:r>
            <a:endParaRPr sz="1700">
              <a:latin typeface="Gloria Hallelujah"/>
              <a:ea typeface="Gloria Hallelujah"/>
              <a:cs typeface="Gloria Hallelujah"/>
              <a:sym typeface="Gloria Hallelujah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>
              <a:latin typeface="Gloria Hallelujah"/>
              <a:ea typeface="Gloria Hallelujah"/>
              <a:cs typeface="Gloria Hallelujah"/>
              <a:sym typeface="Gloria Hallelujah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866775" y="933450"/>
            <a:ext cx="18765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Observar y procurar cubrir las necesidades básicas: </a:t>
            </a:r>
            <a:endParaRPr b="1" sz="15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6" name="Google Shape;106;p16"/>
          <p:cNvSpPr txBox="1"/>
          <p:nvPr/>
        </p:nvSpPr>
        <p:spPr>
          <a:xfrm rot="-272035">
            <a:off x="3281961" y="974357"/>
            <a:ext cx="2261878" cy="122872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es-419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Como papás, tutores o personas a dirigir a otras personas es importante ser consciente de las propias emociones, de las causas y de las posibles consecuencias </a:t>
            </a:r>
            <a:endParaRPr b="1" sz="12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solidFill>
                <a:srgbClr val="666666"/>
              </a:solidFill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7" name="Google Shape;107;p16"/>
          <p:cNvSpPr txBox="1"/>
          <p:nvPr/>
        </p:nvSpPr>
        <p:spPr>
          <a:xfrm>
            <a:off x="5895602" y="700997"/>
            <a:ext cx="1971300" cy="12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s-419" sz="13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Ayuda al niñ@/ adolescente a concientizar cómo se siente, validar la emoción y trabajar con ellos la causa de la emoción </a:t>
            </a:r>
            <a:r>
              <a:rPr b="1" lang="es-419" sz="12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	</a:t>
            </a:r>
            <a:r>
              <a:rPr lang="es-419" sz="1100">
                <a:solidFill>
                  <a:schemeClr val="dk1"/>
                </a:solidFill>
              </a:rPr>
              <a:t>	 	 	 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419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8" name="Google Shape;108;p16"/>
          <p:cNvSpPr txBox="1"/>
          <p:nvPr/>
        </p:nvSpPr>
        <p:spPr>
          <a:xfrm rot="410629">
            <a:off x="932952" y="2986474"/>
            <a:ext cx="1971246" cy="122885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500">
                <a:solidFill>
                  <a:schemeClr val="dk1"/>
                </a:solidFill>
                <a:latin typeface="Indie Flower"/>
                <a:ea typeface="Indie Flower"/>
                <a:cs typeface="Indie Flower"/>
                <a:sym typeface="Indie Flower"/>
              </a:rPr>
              <a:t>Las niñas y niños aprenden a partir de lo que ven, experimentan y viven en su entorno</a:t>
            </a:r>
            <a:endParaRPr b="1" sz="1500">
              <a:solidFill>
                <a:schemeClr val="dk1"/>
              </a:solidFill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	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	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	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	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100">
                <a:solidFill>
                  <a:schemeClr val="dk1"/>
                </a:solidFill>
              </a:rPr>
              <a:t>		</a:t>
            </a:r>
            <a:endParaRPr sz="11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5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09" name="Google Shape;109;p16"/>
          <p:cNvSpPr txBox="1"/>
          <p:nvPr/>
        </p:nvSpPr>
        <p:spPr>
          <a:xfrm rot="331230">
            <a:off x="3432248" y="3325609"/>
            <a:ext cx="2114306" cy="98103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Indie Flower"/>
                <a:ea typeface="Indie Flower"/>
                <a:cs typeface="Indie Flower"/>
                <a:sym typeface="Indie Flower"/>
              </a:rPr>
              <a:t>Comunicación emocional, afectiva, asertiva, comprensiva, propositiva</a:t>
            </a:r>
            <a:endParaRPr b="1" sz="16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1600">
                <a:latin typeface="Indie Flower"/>
                <a:ea typeface="Indie Flower"/>
                <a:cs typeface="Indie Flower"/>
                <a:sym typeface="Indie Flower"/>
              </a:rPr>
              <a:t>Empatía </a:t>
            </a:r>
            <a:endParaRPr b="1" sz="1600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10" name="Google Shape;110;p16"/>
          <p:cNvSpPr txBox="1"/>
          <p:nvPr/>
        </p:nvSpPr>
        <p:spPr>
          <a:xfrm rot="-1315900">
            <a:off x="6044475" y="3205222"/>
            <a:ext cx="1984735" cy="62148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Indie Flower"/>
                <a:ea typeface="Indie Flower"/>
                <a:cs typeface="Indie Flower"/>
                <a:sym typeface="Indie Flower"/>
              </a:rPr>
              <a:t>Cognición-Pensamiento-Emoción 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Indie Flower"/>
                <a:ea typeface="Indie Flower"/>
                <a:cs typeface="Indie Flower"/>
                <a:sym typeface="Indie Flower"/>
              </a:rPr>
              <a:t>-Técnicas de relajación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Indie Flower"/>
                <a:ea typeface="Indie Flower"/>
                <a:cs typeface="Indie Flower"/>
                <a:sym typeface="Indie Flower"/>
              </a:rPr>
              <a:t>-Conciencia emocional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>
                <a:latin typeface="Indie Flower"/>
                <a:ea typeface="Indie Flower"/>
                <a:cs typeface="Indie Flower"/>
                <a:sym typeface="Indie Flower"/>
              </a:rPr>
              <a:t>-Expresión</a:t>
            </a:r>
            <a:endParaRPr b="1">
              <a:latin typeface="Indie Flower"/>
              <a:ea typeface="Indie Flower"/>
              <a:cs typeface="Indie Flower"/>
              <a:sym typeface="Indie Flower"/>
            </a:endParaRPr>
          </a:p>
        </p:txBody>
      </p:sp>
      <p:sp>
        <p:nvSpPr>
          <p:cNvPr id="111" name="Google Shape;111;p16"/>
          <p:cNvSpPr txBox="1"/>
          <p:nvPr/>
        </p:nvSpPr>
        <p:spPr>
          <a:xfrm>
            <a:off x="0" y="62175"/>
            <a:ext cx="4914900" cy="5151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>
                <a:latin typeface="Fredoka One"/>
                <a:ea typeface="Fredoka One"/>
                <a:cs typeface="Fredoka One"/>
                <a:sym typeface="Fredoka One"/>
              </a:rPr>
              <a:t>Algunas pautas importantes para abordar las actividades socioemocionales y psicopedagógicas  </a:t>
            </a:r>
            <a:endParaRPr>
              <a:latin typeface="Fredoka One"/>
              <a:ea typeface="Fredoka One"/>
              <a:cs typeface="Fredoka One"/>
              <a:sym typeface="Fredoka One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7" name="Google Shape;117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8" name="Google Shape;118;p17"/>
          <p:cNvPicPr preferRelativeResize="0"/>
          <p:nvPr/>
        </p:nvPicPr>
        <p:blipFill rotWithShape="1">
          <a:blip r:embed="rId3">
            <a:alphaModFix/>
          </a:blip>
          <a:srcRect b="18562" l="10173" r="509" t="7778"/>
          <a:stretch/>
        </p:blipFill>
        <p:spPr>
          <a:xfrm>
            <a:off x="0" y="0"/>
            <a:ext cx="9144001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9" name="Google Shape;119;p17"/>
          <p:cNvSpPr txBox="1"/>
          <p:nvPr/>
        </p:nvSpPr>
        <p:spPr>
          <a:xfrm>
            <a:off x="1407800" y="388525"/>
            <a:ext cx="5106600" cy="186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Lobster"/>
              <a:buChar char="●"/>
            </a:pPr>
            <a:r>
              <a:rPr b="1" lang="es-419" sz="1500">
                <a:latin typeface="Patrick Hand"/>
                <a:ea typeface="Patrick Hand"/>
                <a:cs typeface="Patrick Hand"/>
                <a:sym typeface="Patrick Hand"/>
              </a:rPr>
              <a:t>Conocer el objetivo/Propósito</a:t>
            </a:r>
            <a:endParaRPr b="1" sz="15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atrick Hand"/>
              <a:buChar char="●"/>
            </a:pPr>
            <a:r>
              <a:rPr b="1" lang="es-419" sz="1500">
                <a:latin typeface="Patrick Hand"/>
                <a:ea typeface="Patrick Hand"/>
                <a:cs typeface="Patrick Hand"/>
                <a:sym typeface="Patrick Hand"/>
              </a:rPr>
              <a:t>Aprendizaje emocionante… Generar expectación...hacer uso de diversos recursos… CLIMAS EMOCIONALES ADECUADOS</a:t>
            </a:r>
            <a:endParaRPr b="1" sz="15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atrick Hand"/>
              <a:buChar char="●"/>
            </a:pPr>
            <a:r>
              <a:rPr b="1" lang="es-419" sz="1500">
                <a:latin typeface="Patrick Hand"/>
                <a:ea typeface="Patrick Hand"/>
                <a:cs typeface="Patrick Hand"/>
                <a:sym typeface="Patrick Hand"/>
              </a:rPr>
              <a:t>DESPERTAR EL INTERÉS-Sorpresa … </a:t>
            </a:r>
            <a:r>
              <a:rPr b="1" lang="es-419" sz="1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HUMOR :) </a:t>
            </a:r>
            <a:endParaRPr b="1" sz="15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atrick Hand"/>
              <a:buChar char="●"/>
            </a:pPr>
            <a:r>
              <a:rPr b="1" lang="es-419" sz="1500">
                <a:latin typeface="Patrick Hand"/>
                <a:ea typeface="Patrick Hand"/>
                <a:cs typeface="Patrick Hand"/>
                <a:sym typeface="Patrick Hand"/>
              </a:rPr>
              <a:t>Actividades alcanzables (OCDE,2009) - Motivación</a:t>
            </a:r>
            <a:endParaRPr b="1" sz="15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Patrick Hand"/>
              <a:buChar char="●"/>
            </a:pPr>
            <a:r>
              <a:rPr b="1" lang="es-419" sz="1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</a:t>
            </a:r>
            <a:r>
              <a:rPr b="1" lang="es-419" sz="1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elebremos los logros, con cariño y aceptación (RECOMPENSAS… MOTIVACIÓN)</a:t>
            </a:r>
            <a:endParaRPr b="1" sz="1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atrick Hand"/>
              <a:buChar char="●"/>
            </a:pPr>
            <a:r>
              <a:rPr b="1" lang="es-419" sz="1500">
                <a:latin typeface="Patrick Hand"/>
                <a:ea typeface="Patrick Hand"/>
                <a:cs typeface="Patrick Hand"/>
                <a:sym typeface="Patrick Hand"/>
              </a:rPr>
              <a:t>Atender a la diversidad de los procesos </a:t>
            </a:r>
            <a:endParaRPr b="1" sz="15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atrick Hand"/>
              <a:buChar char="●"/>
            </a:pPr>
            <a:r>
              <a:rPr b="1" lang="es-419" sz="1500">
                <a:latin typeface="Patrick Hand"/>
                <a:ea typeface="Patrick Hand"/>
                <a:cs typeface="Patrick Hand"/>
                <a:sym typeface="Patrick Hand"/>
              </a:rPr>
              <a:t>MOVIMIENTO :) </a:t>
            </a:r>
            <a:endParaRPr b="1" sz="15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atrick Hand"/>
              <a:buChar char="●"/>
            </a:pPr>
            <a:r>
              <a:rPr b="1" lang="es-419" sz="1500">
                <a:latin typeface="Patrick Hand"/>
                <a:ea typeface="Patrick Hand"/>
                <a:cs typeface="Patrick Hand"/>
                <a:sym typeface="Patrick Hand"/>
              </a:rPr>
              <a:t>REPETICIÓN CREATIVA</a:t>
            </a:r>
            <a:endParaRPr b="1" sz="15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atrick Hand"/>
              <a:buChar char="●"/>
            </a:pPr>
            <a:r>
              <a:rPr b="1" lang="es-419" sz="1500">
                <a:latin typeface="Patrick Hand"/>
                <a:ea typeface="Patrick Hand"/>
                <a:cs typeface="Patrick Hand"/>
                <a:sym typeface="Patrick Hand"/>
              </a:rPr>
              <a:t>Paciencia y sin agobios… la experiencia es a través del juego o bien de lo cotidiano.</a:t>
            </a:r>
            <a:endParaRPr b="1" sz="15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atrick Hand"/>
              <a:buChar char="●"/>
            </a:pPr>
            <a:r>
              <a:rPr b="1" lang="es-419" sz="1500">
                <a:latin typeface="Patrick Hand"/>
                <a:ea typeface="Patrick Hand"/>
                <a:cs typeface="Patrick Hand"/>
                <a:sym typeface="Patrick Hand"/>
              </a:rPr>
              <a:t>Conocer las reglas del juego o de la actividad y generar Retroalimentación </a:t>
            </a:r>
            <a:endParaRPr b="1" sz="1500"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Patrick Hand"/>
              <a:buChar char="●"/>
            </a:pPr>
            <a:r>
              <a:rPr b="1" lang="es-419" sz="1500">
                <a:latin typeface="Patrick Hand"/>
                <a:ea typeface="Patrick Hand"/>
                <a:cs typeface="Patrick Hand"/>
                <a:sym typeface="Patrick Hand"/>
              </a:rPr>
              <a:t>Animemos la expresión de diversas formas </a:t>
            </a:r>
            <a:endParaRPr b="1" sz="1500">
              <a:solidFill>
                <a:schemeClr val="dk1"/>
              </a:solidFill>
              <a:latin typeface="Patrick Hand"/>
              <a:ea typeface="Patrick Hand"/>
              <a:cs typeface="Patrick Hand"/>
              <a:sym typeface="Patrick Hand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Patrick Hand"/>
              <a:buChar char="●"/>
            </a:pPr>
            <a:r>
              <a:rPr b="1" lang="es-419" sz="1500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rPr>
              <a:t>Crítica negativa vs Comunicación asertiva</a:t>
            </a:r>
            <a:r>
              <a:rPr lang="es-419" sz="1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	</a:t>
            </a:r>
            <a:endParaRPr sz="13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-419" sz="13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	</a:t>
            </a:r>
            <a:endParaRPr sz="1300">
              <a:solidFill>
                <a:schemeClr val="dk1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/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261097">
            <a:off x="6883945" y="1709298"/>
            <a:ext cx="2377036" cy="250208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7"/>
          <p:cNvSpPr txBox="1"/>
          <p:nvPr/>
        </p:nvSpPr>
        <p:spPr>
          <a:xfrm rot="1220891">
            <a:off x="7048627" y="2556069"/>
            <a:ext cx="1954998" cy="8085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200">
                <a:latin typeface="Amatic SC"/>
                <a:ea typeface="Amatic SC"/>
                <a:cs typeface="Amatic SC"/>
                <a:sym typeface="Amatic SC"/>
              </a:rPr>
              <a:t>Para complementar :) </a:t>
            </a:r>
            <a:endParaRPr b="1" sz="2200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7" name="Google Shape;127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03453"/>
            <a:ext cx="9143999" cy="35365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025" y="0"/>
            <a:ext cx="903195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9"/>
          <p:cNvSpPr txBox="1"/>
          <p:nvPr/>
        </p:nvSpPr>
        <p:spPr>
          <a:xfrm>
            <a:off x="3605975" y="3209700"/>
            <a:ext cx="5334000" cy="193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7000">
                <a:solidFill>
                  <a:srgbClr val="C27BA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Gracias :)</a:t>
            </a:r>
            <a:r>
              <a:rPr b="1" lang="es-419" sz="7000">
                <a:solidFill>
                  <a:srgbClr val="C27BA0"/>
                </a:solidFill>
                <a:latin typeface="Shadows Into Light"/>
                <a:ea typeface="Shadows Into Light"/>
                <a:cs typeface="Shadows Into Light"/>
                <a:sym typeface="Shadows Into Light"/>
              </a:rPr>
              <a:t> </a:t>
            </a:r>
            <a:endParaRPr b="1" sz="7000">
              <a:solidFill>
                <a:srgbClr val="C27BA0"/>
              </a:solidFill>
              <a:latin typeface="Shadows Into Light"/>
              <a:ea typeface="Shadows Into Light"/>
              <a:cs typeface="Shadows Into Light"/>
              <a:sym typeface="Shadows Into Light"/>
            </a:endParaRPr>
          </a:p>
        </p:txBody>
      </p:sp>
      <p:sp>
        <p:nvSpPr>
          <p:cNvPr id="136" name="Google Shape;136;p19"/>
          <p:cNvSpPr txBox="1"/>
          <p:nvPr/>
        </p:nvSpPr>
        <p:spPr>
          <a:xfrm>
            <a:off x="212900" y="1669675"/>
            <a:ext cx="5804700" cy="1333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s-419" sz="2200">
                <a:solidFill>
                  <a:srgbClr val="7F6000"/>
                </a:solidFill>
                <a:latin typeface="Schoolbell"/>
                <a:ea typeface="Schoolbell"/>
                <a:cs typeface="Schoolbell"/>
                <a:sym typeface="Schoolbell"/>
              </a:rPr>
              <a:t>“Tenemos de dos opciones: ver la situación como un problema o verlo como una oportunidad para hacer las cosas de manera diferente y así obtener resultados diferentes”</a:t>
            </a:r>
            <a:endParaRPr b="1" sz="2200">
              <a:solidFill>
                <a:srgbClr val="7F6000"/>
              </a:solidFill>
              <a:latin typeface="Schoolbell"/>
              <a:ea typeface="Schoolbell"/>
              <a:cs typeface="Schoolbell"/>
              <a:sym typeface="Schoolbell"/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43C9DF792599C34F9246957D37EAD337" ma:contentTypeVersion="1" ma:contentTypeDescription="Crear nuevo documento." ma:contentTypeScope="" ma:versionID="3c70652e1d575d03fcc0e7db7c197755">
  <xsd:schema xmlns:xsd="http://www.w3.org/2001/XMLSchema" xmlns:xs="http://www.w3.org/2001/XMLSchema" xmlns:p="http://schemas.microsoft.com/office/2006/metadata/properties" xmlns:ns2="ed165062-12de-4312-82a5-d94179a0954d" targetNamespace="http://schemas.microsoft.com/office/2006/metadata/properties" ma:root="true" ma:fieldsID="b3f65ad9d0d7bdf96f429472ea0c24d3" ns2:_="">
    <xsd:import namespace="ed165062-12de-4312-82a5-d94179a0954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165062-12de-4312-82a5-d94179a0954d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Valor de Id. de documento" ma:description="El valor del identificador de documento asignado a este elemento." ma:internalName="_dlc_DocId" ma:readOnly="true">
      <xsd:simpleType>
        <xsd:restriction base="dms:Text"/>
      </xsd:simpleType>
    </xsd:element>
    <xsd:element name="_dlc_DocIdUrl" ma:index="9" nillable="true" ma:displayName="Id. de documento" ma:description="Vínculo permanente a este documento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Identificador persistente" ma:description="Mantener el identificador al agregar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ed165062-12de-4312-82a5-d94179a0954d">EMNVYAJ32VTX-891322365-297</_dlc_DocId>
    <_dlc_DocIdUrl xmlns="ed165062-12de-4312-82a5-d94179a0954d">
      <Url>https://slp.gob.mx/sege/_layouts/15/DocIdRedir.aspx?ID=EMNVYAJ32VTX-891322365-297</Url>
      <Description>EMNVYAJ32VTX-891322365-297</Description>
    </_dlc_DocIdUrl>
  </documentManagement>
</p:properties>
</file>

<file path=customXml/itemProps1.xml><?xml version="1.0" encoding="utf-8"?>
<ds:datastoreItem xmlns:ds="http://schemas.openxmlformats.org/officeDocument/2006/customXml" ds:itemID="{6257B444-86CA-4380-A82D-B4CEEF7C99FB}"/>
</file>

<file path=customXml/itemProps2.xml><?xml version="1.0" encoding="utf-8"?>
<ds:datastoreItem xmlns:ds="http://schemas.openxmlformats.org/officeDocument/2006/customXml" ds:itemID="{105B1CFD-0D78-4B87-A75C-E205431D4FF3}"/>
</file>

<file path=customXml/itemProps3.xml><?xml version="1.0" encoding="utf-8"?>
<ds:datastoreItem xmlns:ds="http://schemas.openxmlformats.org/officeDocument/2006/customXml" ds:itemID="{A60BA63F-06EE-4367-9FD3-649369F62250}"/>
</file>

<file path=customXml/itemProps4.xml><?xml version="1.0" encoding="utf-8"?>
<ds:datastoreItem xmlns:ds="http://schemas.openxmlformats.org/officeDocument/2006/customXml" ds:itemID="{6A6127BC-D64B-4360-BCDC-DBDA40262D63}"/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0x01010043C9DF792599C34F9246957D37EAD337</vt:lpwstr>
  </property>
  <property fmtid="{D5CDD505-2E9C-101B-9397-08002B2CF9AE}" pid="3" name="_dlc_DocIdItemGuid">
    <vt:lpwstr>fe109922-f438-49a8-a1c6-6168017acd37</vt:lpwstr>
  </property>
</Properties>
</file>